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s/slide38.xml" ContentType="application/vnd.openxmlformats-officedocument.presentationml.slide+xml"/>
  <Override PartName="/ppt/slides/slide47.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s/slide36.xml" ContentType="application/vnd.openxmlformats-officedocument.presentationml.slide+xml"/>
  <Override PartName="/ppt/slides/slide45.xml" ContentType="application/vnd.openxmlformats-officedocument.presentationml.slide+xml"/>
  <Override PartName="/ppt/slides/slide54.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slides/slide34.xml" ContentType="application/vnd.openxmlformats-officedocument.presentationml.slide+xml"/>
  <Override PartName="/ppt/slides/slide43.xml" ContentType="application/vnd.openxmlformats-officedocument.presentationml.slide+xml"/>
  <Override PartName="/ppt/slides/slide5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15.xml" ContentType="application/vnd.openxmlformats-officedocument.presentationml.slideLayout+xml"/>
  <Default Extension="wmf" ContentType="image/x-wmf"/>
  <Override PartName="/ppt/tags/tag2.xml" ContentType="application/vnd.openxmlformats-officedocument.presentationml.tags+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slides/slide32.xml" ContentType="application/vnd.openxmlformats-officedocument.presentationml.slide+xml"/>
  <Override PartName="/ppt/slides/slide41.xml" ContentType="application/vnd.openxmlformats-officedocument.presentationml.slide+xml"/>
  <Override PartName="/ppt/slides/slide50.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s/slide7.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Override PartName="/ppt/slides/slide48.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1.xml" ContentType="application/vnd.openxmlformats-officedocument.presentationml.notesSlide+xml"/>
  <Default Extension="bin" ContentType="application/vnd.openxmlformats-officedocument.oleObject"/>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46.xml" ContentType="application/vnd.openxmlformats-officedocument.presentationml.slide+xml"/>
  <Override PartName="/ppt/slides/slide55.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s/slide53.xml" ContentType="application/vnd.openxmlformats-officedocument.presentationml.slide+xml"/>
  <Override PartName="/ppt/slideLayouts/slideLayout3.xml" ContentType="application/vnd.openxmlformats-officedocument.presentationml.slideLayout+xml"/>
  <Default Extension="jpeg" ContentType="image/jpeg"/>
  <Override PartName="/ppt/tags/tag3.xml" ContentType="application/vnd.openxmlformats-officedocument.presentationml.tags+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s/slide51.xml" ContentType="application/vnd.openxmlformats-officedocument.presentationml.slide+xml"/>
  <Override PartName="/ppt/slideLayouts/slideLayout1.xml" ContentType="application/vnd.openxmlformats-officedocument.presentationml.slideLayout+xml"/>
  <Override PartName="/ppt/slideLayouts/slideLayout14.xml" ContentType="application/vnd.openxmlformats-officedocument.presentationml.slideLayout+xml"/>
  <Override PartName="/ppt/tags/tag1.xml" ContentType="application/vnd.openxmlformats-officedocument.presentationml.tags+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2.xml" ContentType="application/vnd.openxmlformats-officedocument.presentationml.slideLayout+xml"/>
  <Override PartName="/ppt/slideLayouts/slideLayout10.xml" ContentType="application/vnd.openxmlformats-officedocument.presentationml.slideLayout+xml"/>
  <Default Extension="vml" ContentType="application/vnd.openxmlformats-officedocument.vmlDrawing"/>
  <Override PartName="/ppt/slides/slide8.xml" ContentType="application/vnd.openxmlformats-officedocument.presentationml.slide+xml"/>
  <Override PartName="/ppt/slides/slide49.xml" ContentType="application/vnd.openxmlformats-officedocument.presentationml.slide+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57"/>
  </p:notesMasterIdLst>
  <p:sldIdLst>
    <p:sldId id="572" r:id="rId2"/>
    <p:sldId id="489" r:id="rId3"/>
    <p:sldId id="490" r:id="rId4"/>
    <p:sldId id="493" r:id="rId5"/>
    <p:sldId id="456" r:id="rId6"/>
    <p:sldId id="494" r:id="rId7"/>
    <p:sldId id="499" r:id="rId8"/>
    <p:sldId id="526" r:id="rId9"/>
    <p:sldId id="495" r:id="rId10"/>
    <p:sldId id="498" r:id="rId11"/>
    <p:sldId id="500" r:id="rId12"/>
    <p:sldId id="501" r:id="rId13"/>
    <p:sldId id="502" r:id="rId14"/>
    <p:sldId id="503" r:id="rId15"/>
    <p:sldId id="504" r:id="rId16"/>
    <p:sldId id="516" r:id="rId17"/>
    <p:sldId id="523" r:id="rId18"/>
    <p:sldId id="525" r:id="rId19"/>
    <p:sldId id="524" r:id="rId20"/>
    <p:sldId id="527" r:id="rId21"/>
    <p:sldId id="528" r:id="rId22"/>
    <p:sldId id="541" r:id="rId23"/>
    <p:sldId id="542" r:id="rId24"/>
    <p:sldId id="545" r:id="rId25"/>
    <p:sldId id="459" r:id="rId26"/>
    <p:sldId id="546" r:id="rId27"/>
    <p:sldId id="460" r:id="rId28"/>
    <p:sldId id="461" r:id="rId29"/>
    <p:sldId id="462" r:id="rId30"/>
    <p:sldId id="547" r:id="rId31"/>
    <p:sldId id="548" r:id="rId32"/>
    <p:sldId id="549" r:id="rId33"/>
    <p:sldId id="550" r:id="rId34"/>
    <p:sldId id="551" r:id="rId35"/>
    <p:sldId id="552" r:id="rId36"/>
    <p:sldId id="553" r:id="rId37"/>
    <p:sldId id="554" r:id="rId38"/>
    <p:sldId id="555" r:id="rId39"/>
    <p:sldId id="556" r:id="rId40"/>
    <p:sldId id="557" r:id="rId41"/>
    <p:sldId id="558" r:id="rId42"/>
    <p:sldId id="559" r:id="rId43"/>
    <p:sldId id="569" r:id="rId44"/>
    <p:sldId id="568" r:id="rId45"/>
    <p:sldId id="570" r:id="rId46"/>
    <p:sldId id="561" r:id="rId47"/>
    <p:sldId id="562" r:id="rId48"/>
    <p:sldId id="563" r:id="rId49"/>
    <p:sldId id="564" r:id="rId50"/>
    <p:sldId id="565" r:id="rId51"/>
    <p:sldId id="566" r:id="rId52"/>
    <p:sldId id="567" r:id="rId53"/>
    <p:sldId id="571" r:id="rId54"/>
    <p:sldId id="574" r:id="rId55"/>
    <p:sldId id="573" r:id="rId56"/>
  </p:sldIdLst>
  <p:sldSz cx="9144000" cy="6858000" type="screen4x3"/>
  <p:notesSz cx="6858000" cy="9144000"/>
  <p:defaultTextStyle>
    <a:defPPr>
      <a:defRPr lang="el-GR"/>
    </a:defPPr>
    <a:lvl1pPr algn="ctr" rtl="0" fontAlgn="base">
      <a:spcBef>
        <a:spcPct val="0"/>
      </a:spcBef>
      <a:spcAft>
        <a:spcPct val="0"/>
      </a:spcAft>
      <a:defRPr kern="1200">
        <a:solidFill>
          <a:schemeClr val="tx1"/>
        </a:solidFill>
        <a:latin typeface="Arial" charset="0"/>
        <a:ea typeface="+mn-ea"/>
        <a:cs typeface="+mn-cs"/>
      </a:defRPr>
    </a:lvl1pPr>
    <a:lvl2pPr marL="457200" algn="ctr" rtl="0" fontAlgn="base">
      <a:spcBef>
        <a:spcPct val="0"/>
      </a:spcBef>
      <a:spcAft>
        <a:spcPct val="0"/>
      </a:spcAft>
      <a:defRPr kern="1200">
        <a:solidFill>
          <a:schemeClr val="tx1"/>
        </a:solidFill>
        <a:latin typeface="Arial" charset="0"/>
        <a:ea typeface="+mn-ea"/>
        <a:cs typeface="+mn-cs"/>
      </a:defRPr>
    </a:lvl2pPr>
    <a:lvl3pPr marL="914400" algn="ctr" rtl="0" fontAlgn="base">
      <a:spcBef>
        <a:spcPct val="0"/>
      </a:spcBef>
      <a:spcAft>
        <a:spcPct val="0"/>
      </a:spcAft>
      <a:defRPr kern="1200">
        <a:solidFill>
          <a:schemeClr val="tx1"/>
        </a:solidFill>
        <a:latin typeface="Arial" charset="0"/>
        <a:ea typeface="+mn-ea"/>
        <a:cs typeface="+mn-cs"/>
      </a:defRPr>
    </a:lvl3pPr>
    <a:lvl4pPr marL="1371600" algn="ctr" rtl="0" fontAlgn="base">
      <a:spcBef>
        <a:spcPct val="0"/>
      </a:spcBef>
      <a:spcAft>
        <a:spcPct val="0"/>
      </a:spcAft>
      <a:defRPr kern="1200">
        <a:solidFill>
          <a:schemeClr val="tx1"/>
        </a:solidFill>
        <a:latin typeface="Arial" charset="0"/>
        <a:ea typeface="+mn-ea"/>
        <a:cs typeface="+mn-cs"/>
      </a:defRPr>
    </a:lvl4pPr>
    <a:lvl5pPr marL="1828800" algn="ctr"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srgbClr val="FF0000"/>
    </p:penClr>
  </p:showPr>
  <p:clrMru>
    <a:srgbClr val="0000FF"/>
    <a:srgbClr val="FF0000"/>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65" d="100"/>
          <a:sy n="65" d="100"/>
        </p:scale>
        <p:origin x="-582" y="-114"/>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3736200" cy="7373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slide" Target="slides/slide53.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notesMaster" Target="notesMasters/notesMaster1.xml"/><Relationship Id="rId61"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viewProps" Target="viewProp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2.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29.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122"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200"/>
            </a:lvl1pPr>
          </a:lstStyle>
          <a:p>
            <a:pPr>
              <a:defRPr/>
            </a:pPr>
            <a:endParaRPr lang="el-GR"/>
          </a:p>
        </p:txBody>
      </p:sp>
      <p:sp>
        <p:nvSpPr>
          <p:cNvPr id="5123"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pPr>
              <a:defRPr/>
            </a:pPr>
            <a:endParaRPr lang="el-GR"/>
          </a:p>
        </p:txBody>
      </p:sp>
      <p:sp>
        <p:nvSpPr>
          <p:cNvPr id="30724"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p:spPr>
      </p:sp>
      <p:sp>
        <p:nvSpPr>
          <p:cNvPr id="5125"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l-GR" noProof="0" smtClean="0"/>
              <a:t>Click to edit Master text styles</a:t>
            </a:r>
          </a:p>
          <a:p>
            <a:pPr lvl="1"/>
            <a:r>
              <a:rPr lang="el-GR" noProof="0" smtClean="0"/>
              <a:t>Second level</a:t>
            </a:r>
          </a:p>
          <a:p>
            <a:pPr lvl="2"/>
            <a:r>
              <a:rPr lang="el-GR" noProof="0" smtClean="0"/>
              <a:t>Third level</a:t>
            </a:r>
          </a:p>
          <a:p>
            <a:pPr lvl="3"/>
            <a:r>
              <a:rPr lang="el-GR" noProof="0" smtClean="0"/>
              <a:t>Fourth level</a:t>
            </a:r>
          </a:p>
          <a:p>
            <a:pPr lvl="4"/>
            <a:r>
              <a:rPr lang="el-GR" noProof="0" smtClean="0"/>
              <a:t>Fifth level</a:t>
            </a:r>
          </a:p>
        </p:txBody>
      </p:sp>
      <p:sp>
        <p:nvSpPr>
          <p:cNvPr id="5126"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l">
              <a:defRPr sz="1200"/>
            </a:lvl1pPr>
          </a:lstStyle>
          <a:p>
            <a:pPr>
              <a:defRPr/>
            </a:pPr>
            <a:endParaRPr lang="el-GR"/>
          </a:p>
        </p:txBody>
      </p:sp>
      <p:sp>
        <p:nvSpPr>
          <p:cNvPr id="5127"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pPr>
              <a:defRPr/>
            </a:pPr>
            <a:fld id="{F31DDB32-4190-4989-BF0F-81A7C587286D}" type="slidenum">
              <a:rPr lang="el-GR"/>
              <a:pPr>
                <a:defRPr/>
              </a:pPr>
              <a:t>‹#›</a:t>
            </a:fld>
            <a:endParaRPr lang="el-GR"/>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8" name="Slide Image Placeholder 1"/>
          <p:cNvSpPr>
            <a:spLocks noGrp="1" noRot="1" noChangeAspect="1" noTextEdit="1"/>
          </p:cNvSpPr>
          <p:nvPr>
            <p:ph type="sldImg"/>
          </p:nvPr>
        </p:nvSpPr>
        <p:spPr>
          <a:ln/>
        </p:spPr>
      </p:sp>
      <p:sp>
        <p:nvSpPr>
          <p:cNvPr id="121859" name="Notes Placeholder 2"/>
          <p:cNvSpPr>
            <a:spLocks noGrp="1"/>
          </p:cNvSpPr>
          <p:nvPr>
            <p:ph type="body" idx="1"/>
          </p:nvPr>
        </p:nvSpPr>
        <p:spPr>
          <a:noFill/>
          <a:ln/>
        </p:spPr>
        <p:txBody>
          <a:bodyPr/>
          <a:lstStyle/>
          <a:p>
            <a:endParaRPr lang="el-GR" smtClean="0"/>
          </a:p>
        </p:txBody>
      </p:sp>
      <p:sp>
        <p:nvSpPr>
          <p:cNvPr id="4" name="Slide Number Placeholder 3"/>
          <p:cNvSpPr>
            <a:spLocks noGrp="1"/>
          </p:cNvSpPr>
          <p:nvPr>
            <p:ph type="sldNum" sz="quarter" idx="5"/>
          </p:nvPr>
        </p:nvSpPr>
        <p:spPr/>
        <p:txBody>
          <a:bodyPr/>
          <a:lstStyle/>
          <a:p>
            <a:pPr>
              <a:defRPr/>
            </a:pPr>
            <a:fld id="{A0721FF4-4151-4119-A623-64098021AB84}" type="slidenum">
              <a:rPr lang="el-GR" smtClean="0"/>
              <a:pPr>
                <a:defRPr/>
              </a:pPr>
              <a:t>16</a:t>
            </a:fld>
            <a:endParaRPr lang="el-G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7"/>
          <p:cNvSpPr>
            <a:spLocks noGrp="1" noChangeArrowheads="1"/>
          </p:cNvSpPr>
          <p:nvPr>
            <p:ph type="sldNum" sz="quarter" idx="5"/>
          </p:nvPr>
        </p:nvSpPr>
        <p:spPr>
          <a:noFill/>
        </p:spPr>
        <p:txBody>
          <a:bodyPr/>
          <a:lstStyle/>
          <a:p>
            <a:fld id="{76AC3162-75C2-4C0B-9B9C-7BE76B907846}" type="slidenum">
              <a:rPr lang="en-US" smtClean="0">
                <a:latin typeface="Arial" charset="0"/>
              </a:rPr>
              <a:pPr/>
              <a:t>33</a:t>
            </a:fld>
            <a:endParaRPr lang="en-US" smtClean="0">
              <a:latin typeface="Arial" charset="0"/>
            </a:endParaRPr>
          </a:p>
        </p:txBody>
      </p:sp>
      <p:sp>
        <p:nvSpPr>
          <p:cNvPr id="66563" name="Rectangle 2"/>
          <p:cNvSpPr>
            <a:spLocks noGrp="1" noRot="1" noChangeAspect="1" noChangeArrowheads="1" noTextEdit="1"/>
          </p:cNvSpPr>
          <p:nvPr>
            <p:ph type="sldImg"/>
          </p:nvPr>
        </p:nvSpPr>
        <p:spPr>
          <a:ln/>
        </p:spPr>
      </p:sp>
      <p:sp>
        <p:nvSpPr>
          <p:cNvPr id="66564" name="Rectangle 3"/>
          <p:cNvSpPr>
            <a:spLocks noGrp="1" noChangeArrowheads="1"/>
          </p:cNvSpPr>
          <p:nvPr>
            <p:ph type="body" idx="1"/>
          </p:nvPr>
        </p:nvSpPr>
        <p:spPr>
          <a:noFill/>
          <a:ln/>
        </p:spPr>
        <p:txBody>
          <a:bodyPr/>
          <a:lstStyle/>
          <a:p>
            <a:pPr eaLnBrk="1" hangingPunct="1"/>
            <a:r>
              <a:rPr lang="en-US" smtClean="0">
                <a:latin typeface="Arial" charset="0"/>
              </a:rPr>
              <a:t>label axes</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a:ln/>
        </p:spPr>
      </p:sp>
      <p:sp>
        <p:nvSpPr>
          <p:cNvPr id="28675" name="Notes Placeholder 2"/>
          <p:cNvSpPr>
            <a:spLocks noGrp="1"/>
          </p:cNvSpPr>
          <p:nvPr>
            <p:ph type="body" idx="1"/>
          </p:nvPr>
        </p:nvSpPr>
        <p:spPr>
          <a:noFill/>
          <a:ln/>
        </p:spPr>
        <p:txBody>
          <a:bodyPr/>
          <a:lstStyle/>
          <a:p>
            <a:endParaRPr lang="el-GR" smtClean="0">
              <a:latin typeface="Arial" charset="0"/>
            </a:endParaRPr>
          </a:p>
        </p:txBody>
      </p:sp>
      <p:sp>
        <p:nvSpPr>
          <p:cNvPr id="28676" name="Slide Number Placeholder 3"/>
          <p:cNvSpPr>
            <a:spLocks noGrp="1"/>
          </p:cNvSpPr>
          <p:nvPr>
            <p:ph type="sldNum" sz="quarter" idx="5"/>
          </p:nvPr>
        </p:nvSpPr>
        <p:spPr>
          <a:noFill/>
        </p:spPr>
        <p:txBody>
          <a:bodyPr/>
          <a:lstStyle/>
          <a:p>
            <a:fld id="{02D53F6F-A760-4C22-ACD0-383538A43DCB}" type="slidenum">
              <a:rPr lang="el-GR" smtClean="0">
                <a:latin typeface="Arial" charset="0"/>
              </a:rPr>
              <a:pPr/>
              <a:t>51</a:t>
            </a:fld>
            <a:endParaRPr lang="el-GR" smtClean="0">
              <a:latin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dirty="0" smtClean="0"/>
              <a:t>Click to edit Master title style</a:t>
            </a:r>
            <a:endParaRPr lang="el-GR"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l-GR"/>
          </a:p>
        </p:txBody>
      </p:sp>
      <p:sp>
        <p:nvSpPr>
          <p:cNvPr id="4" name="Rectangle 4"/>
          <p:cNvSpPr>
            <a:spLocks noGrp="1" noChangeArrowheads="1"/>
          </p:cNvSpPr>
          <p:nvPr>
            <p:ph type="dt" sz="half" idx="10"/>
          </p:nvPr>
        </p:nvSpPr>
        <p:spPr>
          <a:ln/>
        </p:spPr>
        <p:txBody>
          <a:bodyPr/>
          <a:lstStyle>
            <a:lvl1pPr>
              <a:defRPr>
                <a:solidFill>
                  <a:srgbClr val="FF0000"/>
                </a:solidFill>
              </a:defRPr>
            </a:lvl1pPr>
          </a:lstStyle>
          <a:p>
            <a:pPr>
              <a:defRPr/>
            </a:pPr>
            <a:r>
              <a:rPr lang="en-US" dirty="0" smtClean="0"/>
              <a:t>June 1, 2009</a:t>
            </a:r>
            <a:endParaRPr lang="el-GR" dirty="0"/>
          </a:p>
        </p:txBody>
      </p:sp>
      <p:sp>
        <p:nvSpPr>
          <p:cNvPr id="5" name="Rectangle 5"/>
          <p:cNvSpPr>
            <a:spLocks noGrp="1" noChangeArrowheads="1"/>
          </p:cNvSpPr>
          <p:nvPr>
            <p:ph type="ftr" sz="quarter" idx="11"/>
          </p:nvPr>
        </p:nvSpPr>
        <p:spPr>
          <a:ln/>
        </p:spPr>
        <p:txBody>
          <a:bodyPr/>
          <a:lstStyle>
            <a:lvl1pPr>
              <a:defRPr>
                <a:solidFill>
                  <a:srgbClr val="FF0000"/>
                </a:solidFill>
              </a:defRPr>
            </a:lvl1pPr>
          </a:lstStyle>
          <a:p>
            <a:pPr>
              <a:defRPr/>
            </a:pPr>
            <a:r>
              <a:rPr lang="en-US" dirty="0" smtClean="0"/>
              <a:t>Antonios Deligiannakis</a:t>
            </a:r>
            <a:endParaRPr lang="el-GR" dirty="0"/>
          </a:p>
        </p:txBody>
      </p:sp>
      <p:sp>
        <p:nvSpPr>
          <p:cNvPr id="6" name="Rectangle 6"/>
          <p:cNvSpPr>
            <a:spLocks noGrp="1" noChangeArrowheads="1"/>
          </p:cNvSpPr>
          <p:nvPr>
            <p:ph type="sldNum" sz="quarter" idx="12"/>
          </p:nvPr>
        </p:nvSpPr>
        <p:spPr>
          <a:ln/>
        </p:spPr>
        <p:txBody>
          <a:bodyPr/>
          <a:lstStyle>
            <a:lvl1pPr>
              <a:defRPr>
                <a:solidFill>
                  <a:srgbClr val="FF0000"/>
                </a:solidFill>
              </a:defRPr>
            </a:lvl1pPr>
          </a:lstStyle>
          <a:p>
            <a:pPr>
              <a:defRPr/>
            </a:pPr>
            <a:fld id="{2E761918-5456-4CDA-AEC5-D819D7B79F1E}" type="slidenum">
              <a:rPr lang="el-GR" smtClean="0"/>
              <a:pPr>
                <a:defRPr/>
              </a:pPr>
              <a:t>‹#›</a:t>
            </a:fld>
            <a:endParaRPr lang="el-GR"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l-GR"/>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859730B5-CD79-41B2-A4DC-BFF1EA99A8E0}" type="slidenum">
              <a:rPr lang="el-GR"/>
              <a:pPr>
                <a:defRPr/>
              </a:pPr>
              <a:t>‹#›</a:t>
            </a:fld>
            <a:endParaRPr lang="el-G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l-G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2C0488BA-71D2-4085-B228-66465B6B703D}" type="slidenum">
              <a:rPr lang="el-GR"/>
              <a:pPr>
                <a:defRPr/>
              </a:pPr>
              <a:t>‹#›</a:t>
            </a:fld>
            <a:endParaRPr lang="el-G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l-G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5" name="Rectangle 4"/>
          <p:cNvSpPr>
            <a:spLocks noGrp="1" noChangeArrowheads="1"/>
          </p:cNvSpPr>
          <p:nvPr>
            <p:ph type="dt" sz="half" idx="10"/>
          </p:nvPr>
        </p:nvSpPr>
        <p:spPr>
          <a:ln/>
        </p:spPr>
        <p:txBody>
          <a:bodyPr/>
          <a:lstStyle>
            <a:lvl1pPr>
              <a:defRPr/>
            </a:lvl1pPr>
          </a:lstStyle>
          <a:p>
            <a:pPr>
              <a:defRPr/>
            </a:pPr>
            <a:endParaRPr lang="el-GR"/>
          </a:p>
        </p:txBody>
      </p:sp>
      <p:sp>
        <p:nvSpPr>
          <p:cNvPr id="6" name="Rectangle 5"/>
          <p:cNvSpPr>
            <a:spLocks noGrp="1" noChangeArrowheads="1"/>
          </p:cNvSpPr>
          <p:nvPr>
            <p:ph type="ftr" sz="quarter" idx="11"/>
          </p:nvPr>
        </p:nvSpPr>
        <p:spPr>
          <a:ln/>
        </p:spPr>
        <p:txBody>
          <a:bodyPr/>
          <a:lstStyle>
            <a:lvl1pPr>
              <a:defRPr/>
            </a:lvl1pPr>
          </a:lstStyle>
          <a:p>
            <a:pPr>
              <a:defRPr/>
            </a:pPr>
            <a:endParaRPr lang="el-GR"/>
          </a:p>
        </p:txBody>
      </p:sp>
      <p:sp>
        <p:nvSpPr>
          <p:cNvPr id="7" name="Rectangle 6"/>
          <p:cNvSpPr>
            <a:spLocks noGrp="1" noChangeArrowheads="1"/>
          </p:cNvSpPr>
          <p:nvPr>
            <p:ph type="sldNum" sz="quarter" idx="12"/>
          </p:nvPr>
        </p:nvSpPr>
        <p:spPr>
          <a:ln/>
        </p:spPr>
        <p:txBody>
          <a:bodyPr/>
          <a:lstStyle>
            <a:lvl1pPr>
              <a:defRPr/>
            </a:lvl1pPr>
          </a:lstStyle>
          <a:p>
            <a:pPr>
              <a:defRPr/>
            </a:pPr>
            <a:fld id="{860A1D80-64EC-4FDD-A870-0A4E1D2AD4E3}" type="slidenum">
              <a:rPr lang="el-GR"/>
              <a:pPr>
                <a:defRPr/>
              </a:pPr>
              <a:t>‹#›</a:t>
            </a:fld>
            <a:endParaRPr lang="el-G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l-G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7" name="Rectangle 4"/>
          <p:cNvSpPr>
            <a:spLocks noGrp="1" noChangeArrowheads="1"/>
          </p:cNvSpPr>
          <p:nvPr>
            <p:ph type="dt" sz="half" idx="10"/>
          </p:nvPr>
        </p:nvSpPr>
        <p:spPr>
          <a:ln/>
        </p:spPr>
        <p:txBody>
          <a:bodyPr/>
          <a:lstStyle>
            <a:lvl1pPr>
              <a:defRPr/>
            </a:lvl1pPr>
          </a:lstStyle>
          <a:p>
            <a:pPr>
              <a:defRPr/>
            </a:pPr>
            <a:endParaRPr lang="el-GR"/>
          </a:p>
        </p:txBody>
      </p:sp>
      <p:sp>
        <p:nvSpPr>
          <p:cNvPr id="8" name="Rectangle 5"/>
          <p:cNvSpPr>
            <a:spLocks noGrp="1" noChangeArrowheads="1"/>
          </p:cNvSpPr>
          <p:nvPr>
            <p:ph type="ftr" sz="quarter" idx="11"/>
          </p:nvPr>
        </p:nvSpPr>
        <p:spPr>
          <a:ln/>
        </p:spPr>
        <p:txBody>
          <a:bodyPr/>
          <a:lstStyle>
            <a:lvl1pPr>
              <a:defRPr/>
            </a:lvl1pPr>
          </a:lstStyle>
          <a:p>
            <a:pPr>
              <a:defRPr/>
            </a:pPr>
            <a:endParaRPr lang="el-GR"/>
          </a:p>
        </p:txBody>
      </p:sp>
      <p:sp>
        <p:nvSpPr>
          <p:cNvPr id="9" name="Rectangle 6"/>
          <p:cNvSpPr>
            <a:spLocks noGrp="1" noChangeArrowheads="1"/>
          </p:cNvSpPr>
          <p:nvPr>
            <p:ph type="sldNum" sz="quarter" idx="12"/>
          </p:nvPr>
        </p:nvSpPr>
        <p:spPr>
          <a:ln/>
        </p:spPr>
        <p:txBody>
          <a:bodyPr/>
          <a:lstStyle>
            <a:lvl1pPr>
              <a:defRPr/>
            </a:lvl1pPr>
          </a:lstStyle>
          <a:p>
            <a:pPr>
              <a:defRPr/>
            </a:pPr>
            <a:fld id="{EDBDE40C-7359-4434-B5B3-7A23C38C25BC}" type="slidenum">
              <a:rPr lang="el-GR"/>
              <a:pPr>
                <a:defRPr/>
              </a:pPr>
              <a:t>‹#›</a:t>
            </a:fld>
            <a:endParaRPr lang="el-G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l-GR"/>
          </a:p>
        </p:txBody>
      </p:sp>
      <p:sp>
        <p:nvSpPr>
          <p:cNvPr id="3" name="Rectangle 4"/>
          <p:cNvSpPr>
            <a:spLocks noGrp="1" noChangeArrowheads="1"/>
          </p:cNvSpPr>
          <p:nvPr>
            <p:ph type="dt" sz="half" idx="10"/>
          </p:nvPr>
        </p:nvSpPr>
        <p:spPr>
          <a:ln/>
        </p:spPr>
        <p:txBody>
          <a:bodyPr/>
          <a:lstStyle>
            <a:lvl1pPr>
              <a:defRPr/>
            </a:lvl1pPr>
          </a:lstStyle>
          <a:p>
            <a:pPr>
              <a:defRPr/>
            </a:pPr>
            <a:endParaRPr lang="el-GR"/>
          </a:p>
        </p:txBody>
      </p:sp>
      <p:sp>
        <p:nvSpPr>
          <p:cNvPr id="4" name="Rectangle 5"/>
          <p:cNvSpPr>
            <a:spLocks noGrp="1" noChangeArrowheads="1"/>
          </p:cNvSpPr>
          <p:nvPr>
            <p:ph type="ftr" sz="quarter" idx="11"/>
          </p:nvPr>
        </p:nvSpPr>
        <p:spPr>
          <a:ln/>
        </p:spPr>
        <p:txBody>
          <a:bodyPr/>
          <a:lstStyle>
            <a:lvl1pPr>
              <a:defRPr/>
            </a:lvl1pPr>
          </a:lstStyle>
          <a:p>
            <a:pPr>
              <a:defRPr/>
            </a:pPr>
            <a:endParaRPr lang="el-GR"/>
          </a:p>
        </p:txBody>
      </p:sp>
      <p:sp>
        <p:nvSpPr>
          <p:cNvPr id="5" name="Rectangle 6"/>
          <p:cNvSpPr>
            <a:spLocks noGrp="1" noChangeArrowheads="1"/>
          </p:cNvSpPr>
          <p:nvPr>
            <p:ph type="sldNum" sz="quarter" idx="12"/>
          </p:nvPr>
        </p:nvSpPr>
        <p:spPr>
          <a:ln/>
        </p:spPr>
        <p:txBody>
          <a:bodyPr/>
          <a:lstStyle>
            <a:lvl1pPr>
              <a:defRPr/>
            </a:lvl1pPr>
          </a:lstStyle>
          <a:p>
            <a:pPr>
              <a:defRPr/>
            </a:pPr>
            <a:fld id="{C5684627-D7CA-4DEF-A577-8B5146930056}" type="slidenum">
              <a:rPr lang="el-GR"/>
              <a:pPr>
                <a:defRPr/>
              </a:pPr>
              <a:t>‹#›</a:t>
            </a:fld>
            <a:endParaRPr lang="el-G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l-GR"/>
          </a:p>
        </p:txBody>
      </p:sp>
      <p:sp>
        <p:nvSpPr>
          <p:cNvPr id="3" name="Rectangle 5"/>
          <p:cNvSpPr>
            <a:spLocks noGrp="1" noChangeArrowheads="1"/>
          </p:cNvSpPr>
          <p:nvPr>
            <p:ph type="ftr" sz="quarter" idx="11"/>
          </p:nvPr>
        </p:nvSpPr>
        <p:spPr>
          <a:ln/>
        </p:spPr>
        <p:txBody>
          <a:bodyPr/>
          <a:lstStyle>
            <a:lvl1pPr>
              <a:defRPr/>
            </a:lvl1pPr>
          </a:lstStyle>
          <a:p>
            <a:pPr>
              <a:defRPr/>
            </a:pPr>
            <a:endParaRPr lang="el-GR"/>
          </a:p>
        </p:txBody>
      </p:sp>
      <p:sp>
        <p:nvSpPr>
          <p:cNvPr id="4" name="Rectangle 6"/>
          <p:cNvSpPr>
            <a:spLocks noGrp="1" noChangeArrowheads="1"/>
          </p:cNvSpPr>
          <p:nvPr>
            <p:ph type="sldNum" sz="quarter" idx="12"/>
          </p:nvPr>
        </p:nvSpPr>
        <p:spPr>
          <a:ln/>
        </p:spPr>
        <p:txBody>
          <a:bodyPr/>
          <a:lstStyle>
            <a:lvl1pPr>
              <a:defRPr/>
            </a:lvl1pPr>
          </a:lstStyle>
          <a:p>
            <a:pPr>
              <a:defRPr/>
            </a:pPr>
            <a:fld id="{121AB593-1A5A-4E07-B1A9-52E3AA0D19F5}" type="slidenum">
              <a:rPr lang="el-GR"/>
              <a:pPr>
                <a:defRPr/>
              </a:pPr>
              <a:t>‹#›</a:t>
            </a:fld>
            <a:endParaRPr lang="el-G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l-G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l-GR"/>
          </a:p>
        </p:txBody>
      </p:sp>
      <p:sp>
        <p:nvSpPr>
          <p:cNvPr id="6" name="Rectangle 5"/>
          <p:cNvSpPr>
            <a:spLocks noGrp="1" noChangeArrowheads="1"/>
          </p:cNvSpPr>
          <p:nvPr>
            <p:ph type="ftr" sz="quarter" idx="11"/>
          </p:nvPr>
        </p:nvSpPr>
        <p:spPr>
          <a:ln/>
        </p:spPr>
        <p:txBody>
          <a:bodyPr/>
          <a:lstStyle>
            <a:lvl1pPr>
              <a:defRPr/>
            </a:lvl1pPr>
          </a:lstStyle>
          <a:p>
            <a:pPr>
              <a:defRPr/>
            </a:pPr>
            <a:endParaRPr lang="el-GR"/>
          </a:p>
        </p:txBody>
      </p:sp>
      <p:sp>
        <p:nvSpPr>
          <p:cNvPr id="7" name="Rectangle 6"/>
          <p:cNvSpPr>
            <a:spLocks noGrp="1" noChangeArrowheads="1"/>
          </p:cNvSpPr>
          <p:nvPr>
            <p:ph type="sldNum" sz="quarter" idx="12"/>
          </p:nvPr>
        </p:nvSpPr>
        <p:spPr>
          <a:ln/>
        </p:spPr>
        <p:txBody>
          <a:bodyPr/>
          <a:lstStyle>
            <a:lvl1pPr>
              <a:defRPr/>
            </a:lvl1pPr>
          </a:lstStyle>
          <a:p>
            <a:pPr>
              <a:defRPr/>
            </a:pPr>
            <a:fld id="{70BAB131-0A2C-44AE-A624-C407FF29249C}" type="slidenum">
              <a:rPr lang="el-GR"/>
              <a:pPr>
                <a:defRPr/>
              </a:pPr>
              <a:t>‹#›</a:t>
            </a:fld>
            <a:endParaRPr lang="el-G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l-G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l-GR"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l-GR"/>
          </a:p>
        </p:txBody>
      </p:sp>
      <p:sp>
        <p:nvSpPr>
          <p:cNvPr id="6" name="Rectangle 5"/>
          <p:cNvSpPr>
            <a:spLocks noGrp="1" noChangeArrowheads="1"/>
          </p:cNvSpPr>
          <p:nvPr>
            <p:ph type="ftr" sz="quarter" idx="11"/>
          </p:nvPr>
        </p:nvSpPr>
        <p:spPr>
          <a:ln/>
        </p:spPr>
        <p:txBody>
          <a:bodyPr/>
          <a:lstStyle>
            <a:lvl1pPr>
              <a:defRPr/>
            </a:lvl1pPr>
          </a:lstStyle>
          <a:p>
            <a:pPr>
              <a:defRPr/>
            </a:pPr>
            <a:endParaRPr lang="el-GR"/>
          </a:p>
        </p:txBody>
      </p:sp>
      <p:sp>
        <p:nvSpPr>
          <p:cNvPr id="7" name="Rectangle 6"/>
          <p:cNvSpPr>
            <a:spLocks noGrp="1" noChangeArrowheads="1"/>
          </p:cNvSpPr>
          <p:nvPr>
            <p:ph type="sldNum" sz="quarter" idx="12"/>
          </p:nvPr>
        </p:nvSpPr>
        <p:spPr>
          <a:ln/>
        </p:spPr>
        <p:txBody>
          <a:bodyPr/>
          <a:lstStyle>
            <a:lvl1pPr>
              <a:defRPr/>
            </a:lvl1pPr>
          </a:lstStyle>
          <a:p>
            <a:pPr>
              <a:defRPr/>
            </a:pPr>
            <a:fld id="{C68AC8F6-E495-42B3-9225-E83844F3DF7B}" type="slidenum">
              <a:rPr lang="el-GR"/>
              <a:pPr>
                <a:defRPr/>
              </a:pPr>
              <a:t>‹#›</a:t>
            </a:fld>
            <a:endParaRPr lang="el-G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l-GR"/>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D5DB7B12-D11A-457A-9F6D-F4AE543AE873}" type="slidenum">
              <a:rPr lang="el-GR"/>
              <a:pPr>
                <a:defRPr/>
              </a:pPr>
              <a:t>‹#›</a:t>
            </a:fld>
            <a:endParaRPr lang="el-G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l-G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51ED063B-0939-49FD-9D40-A9FDFF95C871}" type="slidenum">
              <a:rPr lang="el-GR"/>
              <a:pPr>
                <a:defRPr/>
              </a:pPr>
              <a:t>‹#›</a:t>
            </a:fld>
            <a:endParaRPr lang="el-G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dgm" preserve="1">
  <p:cSld name="Title and Diagram or Organization Char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l-GR"/>
          </a:p>
        </p:txBody>
      </p:sp>
      <p:sp>
        <p:nvSpPr>
          <p:cNvPr id="3" name="SmartArt Placeholder 2"/>
          <p:cNvSpPr>
            <a:spLocks noGrp="1"/>
          </p:cNvSpPr>
          <p:nvPr>
            <p:ph type="dgm" idx="1"/>
          </p:nvPr>
        </p:nvSpPr>
        <p:spPr>
          <a:xfrm>
            <a:off x="457200" y="1600200"/>
            <a:ext cx="8229600" cy="4525963"/>
          </a:xfrm>
        </p:spPr>
        <p:txBody>
          <a:bodyPr/>
          <a:lstStyle/>
          <a:p>
            <a:pPr lvl="0"/>
            <a:endParaRPr lang="el-GR" noProof="0" smtClean="0"/>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90694DA7-926B-4AE5-B636-B531AA4D9E1A}" type="slidenum">
              <a:rPr lang="el-GR"/>
              <a:pPr>
                <a:defRPr/>
              </a:pPr>
              <a:t>‹#›</a:t>
            </a:fld>
            <a:endParaRPr lang="el-G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xAndClipArt" preserve="1">
  <p:cSld name="Title, Text and Clip Ar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l-GR"/>
          </a:p>
        </p:txBody>
      </p:sp>
      <p:sp>
        <p:nvSpPr>
          <p:cNvPr id="3" name="Text Placeholder 2"/>
          <p:cNvSpPr>
            <a:spLocks noGrp="1"/>
          </p:cNvSpPr>
          <p:nvPr>
            <p:ph type="body"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4" name="ClipArt Placeholder 3"/>
          <p:cNvSpPr>
            <a:spLocks noGrp="1"/>
          </p:cNvSpPr>
          <p:nvPr>
            <p:ph type="clipArt" sz="half" idx="2"/>
          </p:nvPr>
        </p:nvSpPr>
        <p:spPr>
          <a:xfrm>
            <a:off x="4648200" y="1600200"/>
            <a:ext cx="4038600" cy="4525963"/>
          </a:xfrm>
        </p:spPr>
        <p:txBody>
          <a:bodyPr/>
          <a:lstStyle/>
          <a:p>
            <a:pPr lvl="0"/>
            <a:endParaRPr lang="el-GR" noProof="0" smtClean="0"/>
          </a:p>
        </p:txBody>
      </p:sp>
      <p:sp>
        <p:nvSpPr>
          <p:cNvPr id="5" name="Rectangle 4"/>
          <p:cNvSpPr>
            <a:spLocks noGrp="1" noChangeArrowheads="1"/>
          </p:cNvSpPr>
          <p:nvPr>
            <p:ph type="dt" sz="half" idx="10"/>
          </p:nvPr>
        </p:nvSpPr>
        <p:spPr>
          <a:ln/>
        </p:spPr>
        <p:txBody>
          <a:bodyPr/>
          <a:lstStyle>
            <a:lvl1pPr>
              <a:defRPr/>
            </a:lvl1pPr>
          </a:lstStyle>
          <a:p>
            <a:pPr>
              <a:defRPr/>
            </a:pPr>
            <a:endParaRPr lang="el-GR"/>
          </a:p>
        </p:txBody>
      </p:sp>
      <p:sp>
        <p:nvSpPr>
          <p:cNvPr id="6" name="Rectangle 5"/>
          <p:cNvSpPr>
            <a:spLocks noGrp="1" noChangeArrowheads="1"/>
          </p:cNvSpPr>
          <p:nvPr>
            <p:ph type="ftr" sz="quarter" idx="11"/>
          </p:nvPr>
        </p:nvSpPr>
        <p:spPr>
          <a:ln/>
        </p:spPr>
        <p:txBody>
          <a:bodyPr/>
          <a:lstStyle>
            <a:lvl1pPr>
              <a:defRPr/>
            </a:lvl1pPr>
          </a:lstStyle>
          <a:p>
            <a:pPr>
              <a:defRPr/>
            </a:pPr>
            <a:endParaRPr lang="el-GR"/>
          </a:p>
        </p:txBody>
      </p:sp>
      <p:sp>
        <p:nvSpPr>
          <p:cNvPr id="7" name="Rectangle 6"/>
          <p:cNvSpPr>
            <a:spLocks noGrp="1" noChangeArrowheads="1"/>
          </p:cNvSpPr>
          <p:nvPr>
            <p:ph type="sldNum" sz="quarter" idx="12"/>
          </p:nvPr>
        </p:nvSpPr>
        <p:spPr>
          <a:ln/>
        </p:spPr>
        <p:txBody>
          <a:bodyPr/>
          <a:lstStyle>
            <a:lvl1pPr>
              <a:defRPr/>
            </a:lvl1pPr>
          </a:lstStyle>
          <a:p>
            <a:pPr>
              <a:defRPr/>
            </a:pPr>
            <a:fld id="{18FAB304-271C-4B11-A28E-F89D04C23516}" type="slidenum">
              <a:rPr lang="el-GR"/>
              <a:pPr>
                <a:defRPr/>
              </a:pPr>
              <a:t>‹#›</a:t>
            </a:fld>
            <a:endParaRPr lang="el-G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l-GR"/>
          </a:p>
        </p:txBody>
      </p:sp>
      <p:sp>
        <p:nvSpPr>
          <p:cNvPr id="3" name="ClipArt Placeholder 2"/>
          <p:cNvSpPr>
            <a:spLocks noGrp="1"/>
          </p:cNvSpPr>
          <p:nvPr>
            <p:ph type="clipArt" sz="half" idx="1"/>
          </p:nvPr>
        </p:nvSpPr>
        <p:spPr>
          <a:xfrm>
            <a:off x="457200" y="1600200"/>
            <a:ext cx="4038600" cy="4525963"/>
          </a:xfrm>
        </p:spPr>
        <p:txBody>
          <a:bodyPr/>
          <a:lstStyle/>
          <a:p>
            <a:pPr lvl="0"/>
            <a:endParaRPr lang="el-GR" noProof="0" smtClean="0"/>
          </a:p>
        </p:txBody>
      </p:sp>
      <p:sp>
        <p:nvSpPr>
          <p:cNvPr id="4" name="Text Placeholder 3"/>
          <p:cNvSpPr>
            <a:spLocks noGrp="1"/>
          </p:cNvSpPr>
          <p:nvPr>
            <p:ph type="body" sz="half" idx="2"/>
          </p:nvPr>
        </p:nvSpPr>
        <p:spPr>
          <a:xfrm>
            <a:off x="4648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l-GR"/>
          </a:p>
        </p:txBody>
      </p:sp>
      <p:sp>
        <p:nvSpPr>
          <p:cNvPr id="5" name="Rectangle 4"/>
          <p:cNvSpPr>
            <a:spLocks noGrp="1" noChangeArrowheads="1"/>
          </p:cNvSpPr>
          <p:nvPr>
            <p:ph type="dt" sz="half" idx="10"/>
          </p:nvPr>
        </p:nvSpPr>
        <p:spPr>
          <a:ln/>
        </p:spPr>
        <p:txBody>
          <a:bodyPr/>
          <a:lstStyle>
            <a:lvl1pPr>
              <a:defRPr/>
            </a:lvl1pPr>
          </a:lstStyle>
          <a:p>
            <a:pPr>
              <a:defRPr/>
            </a:pPr>
            <a:endParaRPr lang="el-GR"/>
          </a:p>
        </p:txBody>
      </p:sp>
      <p:sp>
        <p:nvSpPr>
          <p:cNvPr id="6" name="Rectangle 5"/>
          <p:cNvSpPr>
            <a:spLocks noGrp="1" noChangeArrowheads="1"/>
          </p:cNvSpPr>
          <p:nvPr>
            <p:ph type="ftr" sz="quarter" idx="11"/>
          </p:nvPr>
        </p:nvSpPr>
        <p:spPr>
          <a:ln/>
        </p:spPr>
        <p:txBody>
          <a:bodyPr/>
          <a:lstStyle>
            <a:lvl1pPr>
              <a:defRPr/>
            </a:lvl1pPr>
          </a:lstStyle>
          <a:p>
            <a:pPr>
              <a:defRPr/>
            </a:pPr>
            <a:endParaRPr lang="el-GR"/>
          </a:p>
        </p:txBody>
      </p:sp>
      <p:sp>
        <p:nvSpPr>
          <p:cNvPr id="7" name="Rectangle 6"/>
          <p:cNvSpPr>
            <a:spLocks noGrp="1" noChangeArrowheads="1"/>
          </p:cNvSpPr>
          <p:nvPr>
            <p:ph type="sldNum" sz="quarter" idx="12"/>
          </p:nvPr>
        </p:nvSpPr>
        <p:spPr>
          <a:ln/>
        </p:spPr>
        <p:txBody>
          <a:bodyPr/>
          <a:lstStyle>
            <a:lvl1pPr>
              <a:defRPr/>
            </a:lvl1pPr>
          </a:lstStyle>
          <a:p>
            <a:pPr>
              <a:defRPr/>
            </a:pPr>
            <a:fld id="{99E3E496-D144-4563-B7B9-744FBC540A2A}" type="slidenum">
              <a:rPr lang="el-GR"/>
              <a:pPr>
                <a:defRPr/>
              </a:pPr>
              <a:t>‹#›</a:t>
            </a:fld>
            <a:endParaRPr lang="el-G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bl">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l-GR"/>
          </a:p>
        </p:txBody>
      </p:sp>
      <p:sp>
        <p:nvSpPr>
          <p:cNvPr id="3" name="Table Placeholder 2"/>
          <p:cNvSpPr>
            <a:spLocks noGrp="1"/>
          </p:cNvSpPr>
          <p:nvPr>
            <p:ph type="tbl" idx="1"/>
          </p:nvPr>
        </p:nvSpPr>
        <p:spPr>
          <a:xfrm>
            <a:off x="457200" y="1600200"/>
            <a:ext cx="8229600" cy="4525963"/>
          </a:xfrm>
        </p:spPr>
        <p:txBody>
          <a:bodyPr/>
          <a:lstStyle/>
          <a:p>
            <a:pPr lvl="0"/>
            <a:endParaRPr lang="el-GR" noProof="0"/>
          </a:p>
        </p:txBody>
      </p:sp>
      <p:sp>
        <p:nvSpPr>
          <p:cNvPr id="4" name="Rectangle 4"/>
          <p:cNvSpPr>
            <a:spLocks noGrp="1" noChangeArrowheads="1"/>
          </p:cNvSpPr>
          <p:nvPr>
            <p:ph type="dt" sz="half" idx="10"/>
          </p:nvPr>
        </p:nvSpPr>
        <p:spPr>
          <a:ln/>
        </p:spPr>
        <p:txBody>
          <a:bodyPr/>
          <a:lstStyle>
            <a:lvl1pPr>
              <a:defRPr/>
            </a:lvl1pPr>
          </a:lstStyle>
          <a:p>
            <a:pPr>
              <a:defRPr/>
            </a:pPr>
            <a:endParaRPr lang="el-GR"/>
          </a:p>
        </p:txBody>
      </p:sp>
      <p:sp>
        <p:nvSpPr>
          <p:cNvPr id="5" name="Rectangle 5"/>
          <p:cNvSpPr>
            <a:spLocks noGrp="1" noChangeArrowheads="1"/>
          </p:cNvSpPr>
          <p:nvPr>
            <p:ph type="ftr" sz="quarter" idx="11"/>
          </p:nvPr>
        </p:nvSpPr>
        <p:spPr>
          <a:ln/>
        </p:spPr>
        <p:txBody>
          <a:bodyPr/>
          <a:lstStyle>
            <a:lvl1pPr>
              <a:defRPr/>
            </a:lvl1pPr>
          </a:lstStyle>
          <a:p>
            <a:pPr>
              <a:defRPr/>
            </a:pPr>
            <a:endParaRPr lang="el-GR"/>
          </a:p>
        </p:txBody>
      </p:sp>
      <p:sp>
        <p:nvSpPr>
          <p:cNvPr id="6" name="Rectangle 6"/>
          <p:cNvSpPr>
            <a:spLocks noGrp="1" noChangeArrowheads="1"/>
          </p:cNvSpPr>
          <p:nvPr>
            <p:ph type="sldNum" sz="quarter" idx="12"/>
          </p:nvPr>
        </p:nvSpPr>
        <p:spPr>
          <a:ln/>
        </p:spPr>
        <p:txBody>
          <a:bodyPr/>
          <a:lstStyle>
            <a:lvl1pPr>
              <a:defRPr/>
            </a:lvl1pPr>
          </a:lstStyle>
          <a:p>
            <a:pPr>
              <a:defRPr/>
            </a:pPr>
            <a:fld id="{6FBB92A1-35B1-439D-9CA9-4FDF1E9C7364}" type="slidenum">
              <a:rPr lang="el-GR"/>
              <a:pPr>
                <a:defRPr/>
              </a:pPr>
              <a:t>‹#›</a:t>
            </a:fld>
            <a:endParaRPr lang="el-G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457200" y="274638"/>
            <a:ext cx="8229600" cy="1143000"/>
          </a:xfrm>
          <a:prstGeom prst="rect">
            <a:avLst/>
          </a:prstGeom>
          <a:noFill/>
          <a:ln w="9525">
            <a:solidFill>
              <a:schemeClr val="tx1"/>
            </a:solidFill>
            <a:miter lim="800000"/>
            <a:headEnd/>
            <a:tailEnd/>
          </a:ln>
        </p:spPr>
        <p:txBody>
          <a:bodyPr vert="horz" wrap="square" lIns="91440" tIns="45720" rIns="91440" bIns="45720" numCol="1" anchor="ctr" anchorCtr="0" compatLnSpc="1">
            <a:prstTxWarp prst="textNoShape">
              <a:avLst/>
            </a:prstTxWarp>
          </a:bodyPr>
          <a:lstStyle/>
          <a:p>
            <a:pPr lvl="0"/>
            <a:r>
              <a:rPr lang="el-GR" smtClean="0"/>
              <a:t>Click to edit Master title style</a:t>
            </a:r>
          </a:p>
        </p:txBody>
      </p:sp>
      <p:sp>
        <p:nvSpPr>
          <p:cNvPr id="2051"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l-GR" smtClean="0"/>
              <a:t>Click to edit Master text styles</a:t>
            </a:r>
          </a:p>
          <a:p>
            <a:pPr lvl="1"/>
            <a:r>
              <a:rPr lang="el-GR" smtClean="0"/>
              <a:t>Second level</a:t>
            </a:r>
          </a:p>
          <a:p>
            <a:pPr lvl="2"/>
            <a:r>
              <a:rPr lang="el-GR" smtClean="0"/>
              <a:t>Third level</a:t>
            </a:r>
          </a:p>
          <a:p>
            <a:pPr lvl="3"/>
            <a:r>
              <a:rPr lang="el-GR" smtClean="0"/>
              <a:t>Fourth level</a:t>
            </a:r>
          </a:p>
          <a:p>
            <a:pPr lvl="4"/>
            <a:r>
              <a:rPr lang="el-GR"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400"/>
            </a:lvl1pPr>
          </a:lstStyle>
          <a:p>
            <a:pPr>
              <a:defRPr/>
            </a:pPr>
            <a:endParaRPr lang="el-G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l-G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6C28446A-99E6-4F55-B876-20A5C6FF22A2}" type="slidenum">
              <a:rPr lang="el-GR"/>
              <a:pPr>
                <a:defRPr/>
              </a:pPr>
              <a:t>‹#›</a:t>
            </a:fld>
            <a:endParaRPr lang="el-G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lr>
          <a:schemeClr val="bg2"/>
        </a:buClr>
        <a:buFont typeface="Wingdings" pitchFamily="2" charset="2"/>
        <a:buChar char="q"/>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rgbClr val="FF0000"/>
          </a:solidFill>
          <a:latin typeface="+mn-lt"/>
        </a:defRPr>
      </a:lvl2pPr>
      <a:lvl3pPr marL="1143000" indent="-228600" algn="l" rtl="0" eaLnBrk="0" fontAlgn="base" hangingPunct="0">
        <a:spcBef>
          <a:spcPct val="20000"/>
        </a:spcBef>
        <a:spcAft>
          <a:spcPct val="0"/>
        </a:spcAft>
        <a:buChar char="•"/>
        <a:defRPr sz="2400">
          <a:solidFill>
            <a:srgbClr val="0000FF"/>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2.xml"/><Relationship Id="rId5" Type="http://schemas.openxmlformats.org/officeDocument/2006/relationships/image" Target="../media/image4.wmf"/><Relationship Id="rId4" Type="http://schemas.openxmlformats.org/officeDocument/2006/relationships/image" Target="../media/image3.jpe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15.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2.png"/><Relationship Id="rId7" Type="http://schemas.openxmlformats.org/officeDocument/2006/relationships/image" Target="../media/image16.png"/><Relationship Id="rId2" Type="http://schemas.openxmlformats.org/officeDocument/2006/relationships/image" Target="../media/image11.png"/><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image" Target="../media/image13.png"/></Relationships>
</file>

<file path=ppt/slides/_rels/slide2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slideLayout" Target="../slideLayouts/slideLayout2.xml"/><Relationship Id="rId1" Type="http://schemas.openxmlformats.org/officeDocument/2006/relationships/tags" Target="../tags/tag1.xml"/><Relationship Id="rId4" Type="http://schemas.openxmlformats.org/officeDocument/2006/relationships/image" Target="../media/image21.png"/></Relationships>
</file>

<file path=ppt/slides/_rels/slide2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xml"/><Relationship Id="rId1" Type="http://schemas.openxmlformats.org/officeDocument/2006/relationships/vmlDrawing" Target="../drawings/vmlDrawing1.vml"/><Relationship Id="rId4" Type="http://schemas.openxmlformats.org/officeDocument/2006/relationships/oleObject" Target="../embeddings/oleObject1.bin"/></Relationships>
</file>

<file path=ppt/slides/_rels/slide29.xml.rels><?xml version="1.0" encoding="UTF-8" standalone="yes"?>
<Relationships xmlns="http://schemas.openxmlformats.org/package/2006/relationships"><Relationship Id="rId2" Type="http://schemas.openxmlformats.org/officeDocument/2006/relationships/slideLayout" Target="../slideLayouts/slideLayout12.xml"/><Relationship Id="rId1" Type="http://schemas.openxmlformats.org/officeDocument/2006/relationships/tags" Target="../tags/tag3.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23.wmf"/><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26.wmf"/><Relationship Id="rId5" Type="http://schemas.openxmlformats.org/officeDocument/2006/relationships/image" Target="../media/image25.wmf"/><Relationship Id="rId4" Type="http://schemas.openxmlformats.org/officeDocument/2006/relationships/image" Target="../media/image24.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2.xml"/><Relationship Id="rId1" Type="http://schemas.openxmlformats.org/officeDocument/2006/relationships/vmlDrawing" Target="../drawings/vmlDrawing2.v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a:xfrm>
            <a:off x="457200" y="274638"/>
            <a:ext cx="8229600" cy="5940444"/>
          </a:xfrm>
          <a:ln>
            <a:noFill/>
          </a:ln>
        </p:spPr>
        <p:txBody>
          <a:bodyPr/>
          <a:lstStyle/>
          <a:p>
            <a:r>
              <a:rPr lang="en-US" sz="4000" dirty="0" smtClean="0">
                <a:solidFill>
                  <a:srgbClr val="FF0000"/>
                </a:solidFill>
              </a:rPr>
              <a:t>Query Processing for the </a:t>
            </a:r>
            <a:br>
              <a:rPr lang="en-US" sz="4000" dirty="0" smtClean="0">
                <a:solidFill>
                  <a:srgbClr val="FF0000"/>
                </a:solidFill>
              </a:rPr>
            </a:br>
            <a:r>
              <a:rPr lang="en-US" sz="4000" dirty="0" smtClean="0">
                <a:solidFill>
                  <a:srgbClr val="FF0000"/>
                </a:solidFill>
              </a:rPr>
              <a:t>Semantic Sensor Web</a:t>
            </a:r>
            <a:r>
              <a:rPr lang="en-US" sz="3200" dirty="0" smtClean="0">
                <a:solidFill>
                  <a:srgbClr val="FF0000"/>
                </a:solidFill>
              </a:rPr>
              <a:t/>
            </a:r>
            <a:br>
              <a:rPr lang="en-US" sz="3200" dirty="0" smtClean="0">
                <a:solidFill>
                  <a:srgbClr val="FF0000"/>
                </a:solidFill>
              </a:rPr>
            </a:br>
            <a:r>
              <a:rPr lang="en-US" sz="3200" dirty="0" smtClean="0"/>
              <a:t/>
            </a:r>
            <a:br>
              <a:rPr lang="en-US" sz="3200" dirty="0" smtClean="0"/>
            </a:br>
            <a:r>
              <a:rPr lang="en-US" sz="3200" dirty="0" smtClean="0"/>
              <a:t/>
            </a:r>
            <a:br>
              <a:rPr lang="en-US" sz="3200" dirty="0" smtClean="0"/>
            </a:br>
            <a:r>
              <a:rPr lang="en-US" sz="3600" dirty="0" smtClean="0">
                <a:solidFill>
                  <a:srgbClr val="0000FF"/>
                </a:solidFill>
              </a:rPr>
              <a:t>Antonios </a:t>
            </a:r>
            <a:r>
              <a:rPr lang="en-US" sz="3600" dirty="0" err="1" smtClean="0">
                <a:solidFill>
                  <a:srgbClr val="0000FF"/>
                </a:solidFill>
              </a:rPr>
              <a:t>Deligiannakis</a:t>
            </a:r>
            <a:r>
              <a:rPr lang="en-US" sz="3200" dirty="0" smtClean="0">
                <a:solidFill>
                  <a:srgbClr val="0000FF"/>
                </a:solidFill>
              </a:rPr>
              <a:t/>
            </a:r>
            <a:br>
              <a:rPr lang="en-US" sz="3200" dirty="0" smtClean="0">
                <a:solidFill>
                  <a:srgbClr val="0000FF"/>
                </a:solidFill>
              </a:rPr>
            </a:br>
            <a:r>
              <a:rPr lang="en-US" sz="2800" dirty="0" smtClean="0">
                <a:solidFill>
                  <a:srgbClr val="0000FF"/>
                </a:solidFill>
              </a:rPr>
              <a:t>Technical University of Crete</a:t>
            </a:r>
            <a:endParaRPr lang="el-GR" sz="2800" dirty="0" smtClean="0">
              <a:solidFill>
                <a:srgbClr val="0000FF"/>
              </a:solidFill>
            </a:endParaRPr>
          </a:p>
        </p:txBody>
      </p:sp>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Vision for Semantic Sensor Networks</a:t>
            </a:r>
          </a:p>
        </p:txBody>
      </p:sp>
      <p:sp>
        <p:nvSpPr>
          <p:cNvPr id="5123" name="Rectangle 3"/>
          <p:cNvSpPr>
            <a:spLocks noGrp="1" noChangeArrowheads="1"/>
          </p:cNvSpPr>
          <p:nvPr>
            <p:ph type="body" idx="1"/>
          </p:nvPr>
        </p:nvSpPr>
        <p:spPr>
          <a:xfrm>
            <a:off x="457200" y="1600201"/>
            <a:ext cx="8229600" cy="1471610"/>
          </a:xfrm>
        </p:spPr>
        <p:txBody>
          <a:bodyPr/>
          <a:lstStyle/>
          <a:p>
            <a:pPr eaLnBrk="1" hangingPunct="1">
              <a:lnSpc>
                <a:spcPct val="80000"/>
              </a:lnSpc>
            </a:pPr>
            <a:r>
              <a:rPr lang="en-US" sz="2800" dirty="0" smtClean="0"/>
              <a:t>Universal, web-based access to sensor data</a:t>
            </a:r>
          </a:p>
          <a:p>
            <a:pPr lvl="1" eaLnBrk="1" hangingPunct="1">
              <a:lnSpc>
                <a:spcPct val="80000"/>
              </a:lnSpc>
            </a:pPr>
            <a:r>
              <a:rPr lang="en-US" sz="2400" dirty="0" smtClean="0"/>
              <a:t>Simpler to consider collections of sensor networks</a:t>
            </a:r>
          </a:p>
          <a:p>
            <a:pPr lvl="2" eaLnBrk="1" hangingPunct="1">
              <a:lnSpc>
                <a:spcPct val="80000"/>
              </a:lnSpc>
            </a:pPr>
            <a:r>
              <a:rPr lang="en-US" sz="2000" dirty="0" smtClean="0"/>
              <a:t>Each network with some kind of authority and administration</a:t>
            </a:r>
          </a:p>
          <a:p>
            <a:pPr lvl="2" eaLnBrk="1" hangingPunct="1">
              <a:lnSpc>
                <a:spcPct val="80000"/>
              </a:lnSpc>
            </a:pPr>
            <a:endParaRPr lang="en-US" sz="2000" dirty="0" smtClean="0"/>
          </a:p>
        </p:txBody>
      </p:sp>
      <p:sp>
        <p:nvSpPr>
          <p:cNvPr id="9"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a:t>
            </a:fld>
            <a:endParaRPr lang="el-GR" dirty="0"/>
          </a:p>
        </p:txBody>
      </p:sp>
      <p:pic>
        <p:nvPicPr>
          <p:cNvPr id="6" name="Picture 5" descr="mote.jpg"/>
          <p:cNvPicPr>
            <a:picLocks noChangeAspect="1"/>
          </p:cNvPicPr>
          <p:nvPr/>
        </p:nvPicPr>
        <p:blipFill>
          <a:blip r:embed="rId2" cstate="print"/>
          <a:stretch>
            <a:fillRect/>
          </a:stretch>
        </p:blipFill>
        <p:spPr>
          <a:xfrm>
            <a:off x="357158" y="3000372"/>
            <a:ext cx="722302" cy="573714"/>
          </a:xfrm>
          <a:prstGeom prst="rect">
            <a:avLst/>
          </a:prstGeom>
        </p:spPr>
      </p:pic>
      <p:pic>
        <p:nvPicPr>
          <p:cNvPr id="7" name="Picture 6" descr="mote.jpg"/>
          <p:cNvPicPr>
            <a:picLocks noChangeAspect="1"/>
          </p:cNvPicPr>
          <p:nvPr/>
        </p:nvPicPr>
        <p:blipFill>
          <a:blip r:embed="rId2" cstate="print"/>
          <a:stretch>
            <a:fillRect/>
          </a:stretch>
        </p:blipFill>
        <p:spPr>
          <a:xfrm>
            <a:off x="285720" y="3786190"/>
            <a:ext cx="722302" cy="573714"/>
          </a:xfrm>
          <a:prstGeom prst="rect">
            <a:avLst/>
          </a:prstGeom>
        </p:spPr>
      </p:pic>
      <p:pic>
        <p:nvPicPr>
          <p:cNvPr id="8" name="Picture 7" descr="mote.jpg"/>
          <p:cNvPicPr>
            <a:picLocks noChangeAspect="1"/>
          </p:cNvPicPr>
          <p:nvPr/>
        </p:nvPicPr>
        <p:blipFill>
          <a:blip r:embed="rId2" cstate="print"/>
          <a:stretch>
            <a:fillRect/>
          </a:stretch>
        </p:blipFill>
        <p:spPr>
          <a:xfrm>
            <a:off x="1714480" y="5214950"/>
            <a:ext cx="722302" cy="573714"/>
          </a:xfrm>
          <a:prstGeom prst="rect">
            <a:avLst/>
          </a:prstGeom>
        </p:spPr>
      </p:pic>
      <p:pic>
        <p:nvPicPr>
          <p:cNvPr id="11" name="Picture 10" descr="mote.jpg"/>
          <p:cNvPicPr>
            <a:picLocks noChangeAspect="1"/>
          </p:cNvPicPr>
          <p:nvPr/>
        </p:nvPicPr>
        <p:blipFill>
          <a:blip r:embed="rId2" cstate="print"/>
          <a:stretch>
            <a:fillRect/>
          </a:stretch>
        </p:blipFill>
        <p:spPr>
          <a:xfrm>
            <a:off x="2500298" y="5715016"/>
            <a:ext cx="722302" cy="573714"/>
          </a:xfrm>
          <a:prstGeom prst="rect">
            <a:avLst/>
          </a:prstGeom>
        </p:spPr>
      </p:pic>
      <p:pic>
        <p:nvPicPr>
          <p:cNvPr id="12" name="Picture 11" descr="mote.jpg"/>
          <p:cNvPicPr>
            <a:picLocks noChangeAspect="1"/>
          </p:cNvPicPr>
          <p:nvPr/>
        </p:nvPicPr>
        <p:blipFill>
          <a:blip r:embed="rId2" cstate="print"/>
          <a:stretch>
            <a:fillRect/>
          </a:stretch>
        </p:blipFill>
        <p:spPr>
          <a:xfrm>
            <a:off x="1785918" y="6284286"/>
            <a:ext cx="722302" cy="573714"/>
          </a:xfrm>
          <a:prstGeom prst="rect">
            <a:avLst/>
          </a:prstGeom>
        </p:spPr>
      </p:pic>
      <p:pic>
        <p:nvPicPr>
          <p:cNvPr id="13" name="Picture 12" descr="mote.jpg"/>
          <p:cNvPicPr>
            <a:picLocks noChangeAspect="1"/>
          </p:cNvPicPr>
          <p:nvPr/>
        </p:nvPicPr>
        <p:blipFill>
          <a:blip r:embed="rId2" cstate="print"/>
          <a:stretch>
            <a:fillRect/>
          </a:stretch>
        </p:blipFill>
        <p:spPr>
          <a:xfrm>
            <a:off x="785786" y="5572140"/>
            <a:ext cx="722302" cy="573714"/>
          </a:xfrm>
          <a:prstGeom prst="rect">
            <a:avLst/>
          </a:prstGeom>
        </p:spPr>
      </p:pic>
      <p:pic>
        <p:nvPicPr>
          <p:cNvPr id="14" name="Picture 13" descr="mote.jpg"/>
          <p:cNvPicPr>
            <a:picLocks noChangeAspect="1"/>
          </p:cNvPicPr>
          <p:nvPr/>
        </p:nvPicPr>
        <p:blipFill>
          <a:blip r:embed="rId2" cstate="print"/>
          <a:stretch>
            <a:fillRect/>
          </a:stretch>
        </p:blipFill>
        <p:spPr>
          <a:xfrm>
            <a:off x="6921532" y="4965691"/>
            <a:ext cx="722302" cy="573714"/>
          </a:xfrm>
          <a:prstGeom prst="rect">
            <a:avLst/>
          </a:prstGeom>
        </p:spPr>
      </p:pic>
      <p:pic>
        <p:nvPicPr>
          <p:cNvPr id="15" name="Picture 14" descr="mote.jpg"/>
          <p:cNvPicPr>
            <a:picLocks noChangeAspect="1"/>
          </p:cNvPicPr>
          <p:nvPr/>
        </p:nvPicPr>
        <p:blipFill>
          <a:blip r:embed="rId2" cstate="print"/>
          <a:stretch>
            <a:fillRect/>
          </a:stretch>
        </p:blipFill>
        <p:spPr>
          <a:xfrm>
            <a:off x="1357290" y="2857496"/>
            <a:ext cx="722302" cy="573714"/>
          </a:xfrm>
          <a:prstGeom prst="rect">
            <a:avLst/>
          </a:prstGeom>
        </p:spPr>
      </p:pic>
      <p:pic>
        <p:nvPicPr>
          <p:cNvPr id="16" name="Picture 15" descr="mote.jpg"/>
          <p:cNvPicPr>
            <a:picLocks noChangeAspect="1"/>
          </p:cNvPicPr>
          <p:nvPr/>
        </p:nvPicPr>
        <p:blipFill>
          <a:blip r:embed="rId2" cstate="print"/>
          <a:stretch>
            <a:fillRect/>
          </a:stretch>
        </p:blipFill>
        <p:spPr>
          <a:xfrm>
            <a:off x="7993102" y="4679939"/>
            <a:ext cx="722302" cy="573714"/>
          </a:xfrm>
          <a:prstGeom prst="rect">
            <a:avLst/>
          </a:prstGeom>
        </p:spPr>
      </p:pic>
      <p:pic>
        <p:nvPicPr>
          <p:cNvPr id="17" name="Picture 16" descr="mote.jpg"/>
          <p:cNvPicPr>
            <a:picLocks noChangeAspect="1"/>
          </p:cNvPicPr>
          <p:nvPr/>
        </p:nvPicPr>
        <p:blipFill>
          <a:blip r:embed="rId2" cstate="print"/>
          <a:stretch>
            <a:fillRect/>
          </a:stretch>
        </p:blipFill>
        <p:spPr>
          <a:xfrm>
            <a:off x="7635912" y="5822947"/>
            <a:ext cx="722302" cy="573714"/>
          </a:xfrm>
          <a:prstGeom prst="rect">
            <a:avLst/>
          </a:prstGeom>
        </p:spPr>
      </p:pic>
      <p:pic>
        <p:nvPicPr>
          <p:cNvPr id="18" name="Picture 17" descr="sensor.png"/>
          <p:cNvPicPr>
            <a:picLocks noChangeAspect="1"/>
          </p:cNvPicPr>
          <p:nvPr/>
        </p:nvPicPr>
        <p:blipFill>
          <a:blip r:embed="rId3"/>
          <a:stretch>
            <a:fillRect/>
          </a:stretch>
        </p:blipFill>
        <p:spPr>
          <a:xfrm>
            <a:off x="1357290" y="3786190"/>
            <a:ext cx="652454" cy="535011"/>
          </a:xfrm>
          <a:prstGeom prst="rect">
            <a:avLst/>
          </a:prstGeom>
        </p:spPr>
      </p:pic>
      <p:pic>
        <p:nvPicPr>
          <p:cNvPr id="19" name="Picture 18" descr="sensor.png"/>
          <p:cNvPicPr>
            <a:picLocks noChangeAspect="1"/>
          </p:cNvPicPr>
          <p:nvPr/>
        </p:nvPicPr>
        <p:blipFill>
          <a:blip r:embed="rId3"/>
          <a:stretch>
            <a:fillRect/>
          </a:stretch>
        </p:blipFill>
        <p:spPr>
          <a:xfrm>
            <a:off x="6421466" y="4036997"/>
            <a:ext cx="652454" cy="535011"/>
          </a:xfrm>
          <a:prstGeom prst="rect">
            <a:avLst/>
          </a:prstGeom>
        </p:spPr>
      </p:pic>
      <p:pic>
        <p:nvPicPr>
          <p:cNvPr id="20" name="Picture 19" descr="sensor.png"/>
          <p:cNvPicPr>
            <a:picLocks noChangeAspect="1"/>
          </p:cNvPicPr>
          <p:nvPr/>
        </p:nvPicPr>
        <p:blipFill>
          <a:blip r:embed="rId3"/>
          <a:stretch>
            <a:fillRect/>
          </a:stretch>
        </p:blipFill>
        <p:spPr>
          <a:xfrm>
            <a:off x="3428992" y="6143644"/>
            <a:ext cx="652454" cy="535011"/>
          </a:xfrm>
          <a:prstGeom prst="rect">
            <a:avLst/>
          </a:prstGeom>
        </p:spPr>
      </p:pic>
      <p:pic>
        <p:nvPicPr>
          <p:cNvPr id="21" name="Picture 20" descr="sensor.png"/>
          <p:cNvPicPr>
            <a:picLocks noChangeAspect="1"/>
          </p:cNvPicPr>
          <p:nvPr/>
        </p:nvPicPr>
        <p:blipFill>
          <a:blip r:embed="rId3"/>
          <a:stretch>
            <a:fillRect/>
          </a:stretch>
        </p:blipFill>
        <p:spPr>
          <a:xfrm>
            <a:off x="6778656" y="6037261"/>
            <a:ext cx="652454" cy="535011"/>
          </a:xfrm>
          <a:prstGeom prst="rect">
            <a:avLst/>
          </a:prstGeom>
        </p:spPr>
      </p:pic>
      <p:pic>
        <p:nvPicPr>
          <p:cNvPr id="22" name="Picture 21" descr="sensor.png"/>
          <p:cNvPicPr>
            <a:picLocks noChangeAspect="1"/>
          </p:cNvPicPr>
          <p:nvPr/>
        </p:nvPicPr>
        <p:blipFill>
          <a:blip r:embed="rId3"/>
          <a:stretch>
            <a:fillRect/>
          </a:stretch>
        </p:blipFill>
        <p:spPr>
          <a:xfrm>
            <a:off x="7350160" y="3965559"/>
            <a:ext cx="652454" cy="535011"/>
          </a:xfrm>
          <a:prstGeom prst="rect">
            <a:avLst/>
          </a:prstGeom>
        </p:spPr>
      </p:pic>
      <p:cxnSp>
        <p:nvCxnSpPr>
          <p:cNvPr id="24" name="Straight Arrow Connector 23"/>
          <p:cNvCxnSpPr>
            <a:stCxn id="6" idx="3"/>
          </p:cNvCxnSpPr>
          <p:nvPr/>
        </p:nvCxnSpPr>
        <p:spPr bwMode="auto">
          <a:xfrm flipV="1">
            <a:off x="1079460" y="3214686"/>
            <a:ext cx="420706" cy="72543"/>
          </a:xfrm>
          <a:prstGeom prst="straightConnector1">
            <a:avLst/>
          </a:prstGeom>
          <a:noFill/>
          <a:ln w="15875" cap="flat" cmpd="sng" algn="ctr">
            <a:solidFill>
              <a:srgbClr val="FF0000"/>
            </a:solidFill>
            <a:prstDash val="solid"/>
            <a:round/>
            <a:headEnd type="none" w="med" len="med"/>
            <a:tailEnd type="arrow"/>
          </a:ln>
          <a:effectLst/>
        </p:spPr>
      </p:cxnSp>
      <p:cxnSp>
        <p:nvCxnSpPr>
          <p:cNvPr id="26" name="Straight Arrow Connector 25"/>
          <p:cNvCxnSpPr>
            <a:stCxn id="7" idx="0"/>
          </p:cNvCxnSpPr>
          <p:nvPr/>
        </p:nvCxnSpPr>
        <p:spPr bwMode="auto">
          <a:xfrm rot="16200000" flipV="1">
            <a:off x="430577" y="3569895"/>
            <a:ext cx="357190" cy="75399"/>
          </a:xfrm>
          <a:prstGeom prst="straightConnector1">
            <a:avLst/>
          </a:prstGeom>
          <a:noFill/>
          <a:ln w="15875" cap="flat" cmpd="sng" algn="ctr">
            <a:solidFill>
              <a:srgbClr val="FF0000"/>
            </a:solidFill>
            <a:prstDash val="solid"/>
            <a:round/>
            <a:headEnd type="none" w="med" len="med"/>
            <a:tailEnd type="arrow"/>
          </a:ln>
          <a:effectLst/>
        </p:spPr>
      </p:cxnSp>
      <p:cxnSp>
        <p:nvCxnSpPr>
          <p:cNvPr id="28" name="Straight Arrow Connector 27"/>
          <p:cNvCxnSpPr>
            <a:stCxn id="18" idx="0"/>
            <a:endCxn id="15" idx="2"/>
          </p:cNvCxnSpPr>
          <p:nvPr/>
        </p:nvCxnSpPr>
        <p:spPr bwMode="auto">
          <a:xfrm rot="5400000" flipH="1" flipV="1">
            <a:off x="1523489" y="3591238"/>
            <a:ext cx="354980" cy="34924"/>
          </a:xfrm>
          <a:prstGeom prst="straightConnector1">
            <a:avLst/>
          </a:prstGeom>
          <a:noFill/>
          <a:ln w="15875" cap="flat" cmpd="sng" algn="ctr">
            <a:solidFill>
              <a:srgbClr val="FF0000"/>
            </a:solidFill>
            <a:prstDash val="solid"/>
            <a:round/>
            <a:headEnd type="none" w="med" len="med"/>
            <a:tailEnd type="arrow"/>
          </a:ln>
          <a:effectLst/>
        </p:spPr>
      </p:cxnSp>
      <p:cxnSp>
        <p:nvCxnSpPr>
          <p:cNvPr id="30" name="Straight Arrow Connector 29"/>
          <p:cNvCxnSpPr/>
          <p:nvPr/>
        </p:nvCxnSpPr>
        <p:spPr bwMode="auto">
          <a:xfrm flipV="1">
            <a:off x="1285852" y="5572140"/>
            <a:ext cx="500066" cy="214314"/>
          </a:xfrm>
          <a:prstGeom prst="straightConnector1">
            <a:avLst/>
          </a:prstGeom>
          <a:noFill/>
          <a:ln w="15875" cap="flat" cmpd="sng" algn="ctr">
            <a:solidFill>
              <a:srgbClr val="FF0000"/>
            </a:solidFill>
            <a:prstDash val="solid"/>
            <a:round/>
            <a:headEnd type="none" w="med" len="med"/>
            <a:tailEnd type="arrow"/>
          </a:ln>
          <a:effectLst/>
        </p:spPr>
      </p:cxnSp>
      <p:cxnSp>
        <p:nvCxnSpPr>
          <p:cNvPr id="32" name="Straight Arrow Connector 31"/>
          <p:cNvCxnSpPr>
            <a:stCxn id="12" idx="0"/>
          </p:cNvCxnSpPr>
          <p:nvPr/>
        </p:nvCxnSpPr>
        <p:spPr bwMode="auto">
          <a:xfrm rot="5400000" flipH="1" flipV="1">
            <a:off x="2289081" y="5930194"/>
            <a:ext cx="212080" cy="496105"/>
          </a:xfrm>
          <a:prstGeom prst="straightConnector1">
            <a:avLst/>
          </a:prstGeom>
          <a:noFill/>
          <a:ln w="15875" cap="flat" cmpd="sng" algn="ctr">
            <a:solidFill>
              <a:srgbClr val="FF0000"/>
            </a:solidFill>
            <a:prstDash val="solid"/>
            <a:round/>
            <a:headEnd type="none" w="med" len="med"/>
            <a:tailEnd type="arrow"/>
          </a:ln>
          <a:effectLst/>
        </p:spPr>
      </p:cxnSp>
      <p:cxnSp>
        <p:nvCxnSpPr>
          <p:cNvPr id="34" name="Straight Arrow Connector 33"/>
          <p:cNvCxnSpPr/>
          <p:nvPr/>
        </p:nvCxnSpPr>
        <p:spPr bwMode="auto">
          <a:xfrm>
            <a:off x="2214546" y="5786454"/>
            <a:ext cx="357190" cy="71438"/>
          </a:xfrm>
          <a:prstGeom prst="straightConnector1">
            <a:avLst/>
          </a:prstGeom>
          <a:noFill/>
          <a:ln w="15875" cap="flat" cmpd="sng" algn="ctr">
            <a:solidFill>
              <a:srgbClr val="FF0000"/>
            </a:solidFill>
            <a:prstDash val="solid"/>
            <a:round/>
            <a:headEnd type="none" w="med" len="med"/>
            <a:tailEnd type="arrow"/>
          </a:ln>
          <a:effectLst/>
        </p:spPr>
      </p:cxnSp>
      <p:cxnSp>
        <p:nvCxnSpPr>
          <p:cNvPr id="36" name="Straight Arrow Connector 35"/>
          <p:cNvCxnSpPr/>
          <p:nvPr/>
        </p:nvCxnSpPr>
        <p:spPr bwMode="auto">
          <a:xfrm rot="10800000">
            <a:off x="3214678" y="6143644"/>
            <a:ext cx="285752" cy="142876"/>
          </a:xfrm>
          <a:prstGeom prst="straightConnector1">
            <a:avLst/>
          </a:prstGeom>
          <a:noFill/>
          <a:ln w="15875" cap="flat" cmpd="sng" algn="ctr">
            <a:solidFill>
              <a:srgbClr val="FF0000"/>
            </a:solidFill>
            <a:prstDash val="solid"/>
            <a:round/>
            <a:headEnd type="none" w="med" len="med"/>
            <a:tailEnd type="arrow"/>
          </a:ln>
          <a:effectLst/>
        </p:spPr>
      </p:cxnSp>
      <p:cxnSp>
        <p:nvCxnSpPr>
          <p:cNvPr id="38" name="Straight Arrow Connector 37"/>
          <p:cNvCxnSpPr/>
          <p:nvPr/>
        </p:nvCxnSpPr>
        <p:spPr bwMode="auto">
          <a:xfrm rot="5400000" flipH="1" flipV="1">
            <a:off x="6957251" y="5715790"/>
            <a:ext cx="500066" cy="1588"/>
          </a:xfrm>
          <a:prstGeom prst="straightConnector1">
            <a:avLst/>
          </a:prstGeom>
          <a:noFill/>
          <a:ln w="15875" cap="flat" cmpd="sng" algn="ctr">
            <a:solidFill>
              <a:srgbClr val="FF0000"/>
            </a:solidFill>
            <a:prstDash val="solid"/>
            <a:round/>
            <a:headEnd type="none" w="med" len="med"/>
            <a:tailEnd type="arrow"/>
          </a:ln>
          <a:effectLst/>
        </p:spPr>
      </p:cxnSp>
      <p:cxnSp>
        <p:nvCxnSpPr>
          <p:cNvPr id="40" name="Straight Arrow Connector 39"/>
          <p:cNvCxnSpPr/>
          <p:nvPr/>
        </p:nvCxnSpPr>
        <p:spPr bwMode="auto">
          <a:xfrm rot="16200000" flipV="1">
            <a:off x="7600193" y="5501476"/>
            <a:ext cx="285752" cy="214314"/>
          </a:xfrm>
          <a:prstGeom prst="straightConnector1">
            <a:avLst/>
          </a:prstGeom>
          <a:noFill/>
          <a:ln w="15875" cap="flat" cmpd="sng" algn="ctr">
            <a:solidFill>
              <a:srgbClr val="FF0000"/>
            </a:solidFill>
            <a:prstDash val="solid"/>
            <a:round/>
            <a:headEnd type="none" w="med" len="med"/>
            <a:tailEnd type="arrow"/>
          </a:ln>
          <a:effectLst/>
        </p:spPr>
      </p:cxnSp>
      <p:cxnSp>
        <p:nvCxnSpPr>
          <p:cNvPr id="42" name="Straight Arrow Connector 41"/>
          <p:cNvCxnSpPr>
            <a:stCxn id="16" idx="1"/>
          </p:cNvCxnSpPr>
          <p:nvPr/>
        </p:nvCxnSpPr>
        <p:spPr bwMode="auto">
          <a:xfrm rot="10800000" flipV="1">
            <a:off x="7564474" y="4966795"/>
            <a:ext cx="428628" cy="141771"/>
          </a:xfrm>
          <a:prstGeom prst="straightConnector1">
            <a:avLst/>
          </a:prstGeom>
          <a:noFill/>
          <a:ln w="15875" cap="flat" cmpd="sng" algn="ctr">
            <a:solidFill>
              <a:srgbClr val="FF0000"/>
            </a:solidFill>
            <a:prstDash val="solid"/>
            <a:round/>
            <a:headEnd type="none" w="med" len="med"/>
            <a:tailEnd type="arrow"/>
          </a:ln>
          <a:effectLst/>
        </p:spPr>
      </p:cxnSp>
      <p:cxnSp>
        <p:nvCxnSpPr>
          <p:cNvPr id="44" name="Straight Arrow Connector 43"/>
          <p:cNvCxnSpPr>
            <a:endCxn id="14" idx="0"/>
          </p:cNvCxnSpPr>
          <p:nvPr/>
        </p:nvCxnSpPr>
        <p:spPr bwMode="auto">
          <a:xfrm rot="5400000">
            <a:off x="7173546" y="4646201"/>
            <a:ext cx="428628" cy="210353"/>
          </a:xfrm>
          <a:prstGeom prst="straightConnector1">
            <a:avLst/>
          </a:prstGeom>
          <a:noFill/>
          <a:ln w="15875" cap="flat" cmpd="sng" algn="ctr">
            <a:solidFill>
              <a:srgbClr val="FF0000"/>
            </a:solidFill>
            <a:prstDash val="solid"/>
            <a:round/>
            <a:headEnd type="none" w="med" len="med"/>
            <a:tailEnd type="arrow"/>
          </a:ln>
          <a:effectLst/>
        </p:spPr>
      </p:cxnSp>
      <p:cxnSp>
        <p:nvCxnSpPr>
          <p:cNvPr id="46" name="Straight Arrow Connector 45"/>
          <p:cNvCxnSpPr>
            <a:endCxn id="22" idx="1"/>
          </p:cNvCxnSpPr>
          <p:nvPr/>
        </p:nvCxnSpPr>
        <p:spPr bwMode="auto">
          <a:xfrm>
            <a:off x="7000892" y="4143380"/>
            <a:ext cx="349268" cy="89685"/>
          </a:xfrm>
          <a:prstGeom prst="straightConnector1">
            <a:avLst/>
          </a:prstGeom>
          <a:noFill/>
          <a:ln w="15875" cap="flat" cmpd="sng" algn="ctr">
            <a:solidFill>
              <a:srgbClr val="FF0000"/>
            </a:solidFill>
            <a:prstDash val="solid"/>
            <a:round/>
            <a:headEnd type="none" w="med" len="med"/>
            <a:tailEnd type="arrow"/>
          </a:ln>
          <a:effectLst/>
        </p:spPr>
      </p:cxnSp>
      <p:pic>
        <p:nvPicPr>
          <p:cNvPr id="47" name="Picture 46" descr="desktop.jpg"/>
          <p:cNvPicPr>
            <a:picLocks noChangeAspect="1"/>
          </p:cNvPicPr>
          <p:nvPr/>
        </p:nvPicPr>
        <p:blipFill>
          <a:blip r:embed="rId4"/>
          <a:stretch>
            <a:fillRect/>
          </a:stretch>
        </p:blipFill>
        <p:spPr>
          <a:xfrm>
            <a:off x="2643174" y="2643182"/>
            <a:ext cx="1171575" cy="1076325"/>
          </a:xfrm>
          <a:prstGeom prst="rect">
            <a:avLst/>
          </a:prstGeom>
        </p:spPr>
      </p:pic>
      <p:pic>
        <p:nvPicPr>
          <p:cNvPr id="48" name="Picture 47" descr="desktop.jpg"/>
          <p:cNvPicPr>
            <a:picLocks noChangeAspect="1"/>
          </p:cNvPicPr>
          <p:nvPr/>
        </p:nvPicPr>
        <p:blipFill>
          <a:blip r:embed="rId4"/>
          <a:stretch>
            <a:fillRect/>
          </a:stretch>
        </p:blipFill>
        <p:spPr>
          <a:xfrm>
            <a:off x="5421334" y="4894253"/>
            <a:ext cx="1171575" cy="1076325"/>
          </a:xfrm>
          <a:prstGeom prst="rect">
            <a:avLst/>
          </a:prstGeom>
        </p:spPr>
      </p:pic>
      <p:pic>
        <p:nvPicPr>
          <p:cNvPr id="49" name="Picture 48" descr="desktop.jpg"/>
          <p:cNvPicPr>
            <a:picLocks noChangeAspect="1"/>
          </p:cNvPicPr>
          <p:nvPr/>
        </p:nvPicPr>
        <p:blipFill>
          <a:blip r:embed="rId4"/>
          <a:stretch>
            <a:fillRect/>
          </a:stretch>
        </p:blipFill>
        <p:spPr>
          <a:xfrm>
            <a:off x="2643174" y="4357694"/>
            <a:ext cx="1171575" cy="1076325"/>
          </a:xfrm>
          <a:prstGeom prst="rect">
            <a:avLst/>
          </a:prstGeom>
        </p:spPr>
      </p:pic>
      <p:cxnSp>
        <p:nvCxnSpPr>
          <p:cNvPr id="51" name="Straight Arrow Connector 50"/>
          <p:cNvCxnSpPr>
            <a:stCxn id="15" idx="3"/>
            <a:endCxn id="47" idx="1"/>
          </p:cNvCxnSpPr>
          <p:nvPr/>
        </p:nvCxnSpPr>
        <p:spPr bwMode="auto">
          <a:xfrm>
            <a:off x="2079592" y="3144353"/>
            <a:ext cx="563582" cy="36992"/>
          </a:xfrm>
          <a:prstGeom prst="straightConnector1">
            <a:avLst/>
          </a:prstGeom>
          <a:noFill/>
          <a:ln w="15875" cap="flat" cmpd="sng" algn="ctr">
            <a:solidFill>
              <a:srgbClr val="FF0000"/>
            </a:solidFill>
            <a:prstDash val="solid"/>
            <a:round/>
            <a:headEnd type="none" w="med" len="med"/>
            <a:tailEnd type="arrow"/>
          </a:ln>
          <a:effectLst/>
        </p:spPr>
      </p:cxnSp>
      <p:cxnSp>
        <p:nvCxnSpPr>
          <p:cNvPr id="53" name="Straight Arrow Connector 52"/>
          <p:cNvCxnSpPr>
            <a:endCxn id="49" idx="2"/>
          </p:cNvCxnSpPr>
          <p:nvPr/>
        </p:nvCxnSpPr>
        <p:spPr bwMode="auto">
          <a:xfrm rot="5400000" flipH="1" flipV="1">
            <a:off x="2938446" y="5567376"/>
            <a:ext cx="423873" cy="157160"/>
          </a:xfrm>
          <a:prstGeom prst="straightConnector1">
            <a:avLst/>
          </a:prstGeom>
          <a:noFill/>
          <a:ln w="15875" cap="flat" cmpd="sng" algn="ctr">
            <a:solidFill>
              <a:srgbClr val="FF0000"/>
            </a:solidFill>
            <a:prstDash val="solid"/>
            <a:round/>
            <a:headEnd type="none" w="med" len="med"/>
            <a:tailEnd type="arrow"/>
          </a:ln>
          <a:effectLst/>
        </p:spPr>
      </p:cxnSp>
      <p:cxnSp>
        <p:nvCxnSpPr>
          <p:cNvPr id="55" name="Straight Arrow Connector 54"/>
          <p:cNvCxnSpPr>
            <a:endCxn id="48" idx="3"/>
          </p:cNvCxnSpPr>
          <p:nvPr/>
        </p:nvCxnSpPr>
        <p:spPr bwMode="auto">
          <a:xfrm rot="10800000" flipV="1">
            <a:off x="6592910" y="5322880"/>
            <a:ext cx="471499" cy="109535"/>
          </a:xfrm>
          <a:prstGeom prst="straightConnector1">
            <a:avLst/>
          </a:prstGeom>
          <a:noFill/>
          <a:ln w="15875" cap="flat" cmpd="sng" algn="ctr">
            <a:solidFill>
              <a:srgbClr val="FF0000"/>
            </a:solidFill>
            <a:prstDash val="solid"/>
            <a:round/>
            <a:headEnd type="none" w="med" len="med"/>
            <a:tailEnd type="arrow"/>
          </a:ln>
          <a:effectLst/>
        </p:spPr>
      </p:cxnSp>
      <p:grpSp>
        <p:nvGrpSpPr>
          <p:cNvPr id="56" name="Group 3077"/>
          <p:cNvGrpSpPr>
            <a:grpSpLocks/>
          </p:cNvGrpSpPr>
          <p:nvPr/>
        </p:nvGrpSpPr>
        <p:grpSpPr bwMode="auto">
          <a:xfrm>
            <a:off x="4214810" y="3643314"/>
            <a:ext cx="1935172" cy="647705"/>
            <a:chOff x="1967" y="3066"/>
            <a:chExt cx="766" cy="665"/>
          </a:xfrm>
        </p:grpSpPr>
        <p:sp>
          <p:nvSpPr>
            <p:cNvPr id="57" name="Freeform 3078"/>
            <p:cNvSpPr>
              <a:spLocks/>
            </p:cNvSpPr>
            <p:nvPr/>
          </p:nvSpPr>
          <p:spPr bwMode="auto">
            <a:xfrm>
              <a:off x="1967" y="3066"/>
              <a:ext cx="766" cy="665"/>
            </a:xfrm>
            <a:custGeom>
              <a:avLst/>
              <a:gdLst/>
              <a:ahLst/>
              <a:cxnLst>
                <a:cxn ang="0">
                  <a:pos x="42" y="231"/>
                </a:cxn>
                <a:cxn ang="0">
                  <a:pos x="12" y="264"/>
                </a:cxn>
                <a:cxn ang="0">
                  <a:pos x="0" y="312"/>
                </a:cxn>
                <a:cxn ang="0">
                  <a:pos x="6" y="347"/>
                </a:cxn>
                <a:cxn ang="0">
                  <a:pos x="22" y="377"/>
                </a:cxn>
                <a:cxn ang="0">
                  <a:pos x="38" y="390"/>
                </a:cxn>
                <a:cxn ang="0">
                  <a:pos x="18" y="435"/>
                </a:cxn>
                <a:cxn ang="0">
                  <a:pos x="23" y="488"/>
                </a:cxn>
                <a:cxn ang="0">
                  <a:pos x="51" y="528"/>
                </a:cxn>
                <a:cxn ang="0">
                  <a:pos x="94" y="543"/>
                </a:cxn>
                <a:cxn ang="0">
                  <a:pos x="113" y="561"/>
                </a:cxn>
                <a:cxn ang="0">
                  <a:pos x="153" y="603"/>
                </a:cxn>
                <a:cxn ang="0">
                  <a:pos x="204" y="624"/>
                </a:cxn>
                <a:cxn ang="0">
                  <a:pos x="258" y="619"/>
                </a:cxn>
                <a:cxn ang="0">
                  <a:pos x="292" y="602"/>
                </a:cxn>
                <a:cxn ang="0">
                  <a:pos x="322" y="639"/>
                </a:cxn>
                <a:cxn ang="0">
                  <a:pos x="362" y="661"/>
                </a:cxn>
                <a:cxn ang="0">
                  <a:pos x="411" y="663"/>
                </a:cxn>
                <a:cxn ang="0">
                  <a:pos x="463" y="637"/>
                </a:cxn>
                <a:cxn ang="0">
                  <a:pos x="499" y="586"/>
                </a:cxn>
                <a:cxn ang="0">
                  <a:pos x="519" y="573"/>
                </a:cxn>
                <a:cxn ang="0">
                  <a:pos x="560" y="583"/>
                </a:cxn>
                <a:cxn ang="0">
                  <a:pos x="591" y="578"/>
                </a:cxn>
                <a:cxn ang="0">
                  <a:pos x="618" y="563"/>
                </a:cxn>
                <a:cxn ang="0">
                  <a:pos x="655" y="510"/>
                </a:cxn>
                <a:cxn ang="0">
                  <a:pos x="663" y="463"/>
                </a:cxn>
                <a:cxn ang="0">
                  <a:pos x="684" y="457"/>
                </a:cxn>
                <a:cxn ang="0">
                  <a:pos x="722" y="433"/>
                </a:cxn>
                <a:cxn ang="0">
                  <a:pos x="758" y="373"/>
                </a:cxn>
                <a:cxn ang="0">
                  <a:pos x="766" y="322"/>
                </a:cxn>
                <a:cxn ang="0">
                  <a:pos x="752" y="256"/>
                </a:cxn>
                <a:cxn ang="0">
                  <a:pos x="744" y="225"/>
                </a:cxn>
                <a:cxn ang="0">
                  <a:pos x="747" y="173"/>
                </a:cxn>
                <a:cxn ang="0">
                  <a:pos x="729" y="124"/>
                </a:cxn>
                <a:cxn ang="0">
                  <a:pos x="694" y="90"/>
                </a:cxn>
                <a:cxn ang="0">
                  <a:pos x="675" y="66"/>
                </a:cxn>
                <a:cxn ang="0">
                  <a:pos x="650" y="24"/>
                </a:cxn>
                <a:cxn ang="0">
                  <a:pos x="609" y="2"/>
                </a:cxn>
                <a:cxn ang="0">
                  <a:pos x="576" y="2"/>
                </a:cxn>
                <a:cxn ang="0">
                  <a:pos x="550" y="15"/>
                </a:cxn>
                <a:cxn ang="0">
                  <a:pos x="529" y="36"/>
                </a:cxn>
                <a:cxn ang="0">
                  <a:pos x="516" y="21"/>
                </a:cxn>
                <a:cxn ang="0">
                  <a:pos x="493" y="5"/>
                </a:cxn>
                <a:cxn ang="0">
                  <a:pos x="467" y="0"/>
                </a:cxn>
                <a:cxn ang="0">
                  <a:pos x="436" y="8"/>
                </a:cxn>
                <a:cxn ang="0">
                  <a:pos x="410" y="30"/>
                </a:cxn>
                <a:cxn ang="0">
                  <a:pos x="398" y="52"/>
                </a:cxn>
                <a:cxn ang="0">
                  <a:pos x="359" y="25"/>
                </a:cxn>
                <a:cxn ang="0">
                  <a:pos x="332" y="20"/>
                </a:cxn>
                <a:cxn ang="0">
                  <a:pos x="295" y="29"/>
                </a:cxn>
                <a:cxn ang="0">
                  <a:pos x="263" y="55"/>
                </a:cxn>
                <a:cxn ang="0">
                  <a:pos x="248" y="80"/>
                </a:cxn>
                <a:cxn ang="0">
                  <a:pos x="204" y="62"/>
                </a:cxn>
                <a:cxn ang="0">
                  <a:pos x="164" y="64"/>
                </a:cxn>
                <a:cxn ang="0">
                  <a:pos x="131" y="78"/>
                </a:cxn>
                <a:cxn ang="0">
                  <a:pos x="103" y="102"/>
                </a:cxn>
                <a:cxn ang="0">
                  <a:pos x="77" y="147"/>
                </a:cxn>
                <a:cxn ang="0">
                  <a:pos x="69" y="188"/>
                </a:cxn>
                <a:cxn ang="0">
                  <a:pos x="69" y="221"/>
                </a:cxn>
              </a:cxnLst>
              <a:rect l="0" t="0" r="r" b="b"/>
              <a:pathLst>
                <a:path w="766" h="665">
                  <a:moveTo>
                    <a:pt x="69" y="221"/>
                  </a:moveTo>
                  <a:lnTo>
                    <a:pt x="55" y="224"/>
                  </a:lnTo>
                  <a:lnTo>
                    <a:pt x="42" y="231"/>
                  </a:lnTo>
                  <a:lnTo>
                    <a:pt x="30" y="240"/>
                  </a:lnTo>
                  <a:lnTo>
                    <a:pt x="20" y="251"/>
                  </a:lnTo>
                  <a:lnTo>
                    <a:pt x="12" y="264"/>
                  </a:lnTo>
                  <a:lnTo>
                    <a:pt x="5" y="279"/>
                  </a:lnTo>
                  <a:lnTo>
                    <a:pt x="1" y="295"/>
                  </a:lnTo>
                  <a:lnTo>
                    <a:pt x="0" y="312"/>
                  </a:lnTo>
                  <a:lnTo>
                    <a:pt x="1" y="324"/>
                  </a:lnTo>
                  <a:lnTo>
                    <a:pt x="3" y="336"/>
                  </a:lnTo>
                  <a:lnTo>
                    <a:pt x="6" y="347"/>
                  </a:lnTo>
                  <a:lnTo>
                    <a:pt x="10" y="358"/>
                  </a:lnTo>
                  <a:lnTo>
                    <a:pt x="16" y="368"/>
                  </a:lnTo>
                  <a:lnTo>
                    <a:pt x="22" y="377"/>
                  </a:lnTo>
                  <a:lnTo>
                    <a:pt x="30" y="384"/>
                  </a:lnTo>
                  <a:lnTo>
                    <a:pt x="38" y="391"/>
                  </a:lnTo>
                  <a:lnTo>
                    <a:pt x="38" y="390"/>
                  </a:lnTo>
                  <a:lnTo>
                    <a:pt x="29" y="404"/>
                  </a:lnTo>
                  <a:lnTo>
                    <a:pt x="22" y="419"/>
                  </a:lnTo>
                  <a:lnTo>
                    <a:pt x="18" y="435"/>
                  </a:lnTo>
                  <a:lnTo>
                    <a:pt x="17" y="452"/>
                  </a:lnTo>
                  <a:lnTo>
                    <a:pt x="19" y="471"/>
                  </a:lnTo>
                  <a:lnTo>
                    <a:pt x="23" y="488"/>
                  </a:lnTo>
                  <a:lnTo>
                    <a:pt x="30" y="503"/>
                  </a:lnTo>
                  <a:lnTo>
                    <a:pt x="39" y="517"/>
                  </a:lnTo>
                  <a:lnTo>
                    <a:pt x="51" y="528"/>
                  </a:lnTo>
                  <a:lnTo>
                    <a:pt x="64" y="536"/>
                  </a:lnTo>
                  <a:lnTo>
                    <a:pt x="78" y="541"/>
                  </a:lnTo>
                  <a:lnTo>
                    <a:pt x="94" y="543"/>
                  </a:lnTo>
                  <a:lnTo>
                    <a:pt x="103" y="543"/>
                  </a:lnTo>
                  <a:lnTo>
                    <a:pt x="103" y="543"/>
                  </a:lnTo>
                  <a:lnTo>
                    <a:pt x="113" y="561"/>
                  </a:lnTo>
                  <a:lnTo>
                    <a:pt x="125" y="577"/>
                  </a:lnTo>
                  <a:lnTo>
                    <a:pt x="138" y="591"/>
                  </a:lnTo>
                  <a:lnTo>
                    <a:pt x="153" y="603"/>
                  </a:lnTo>
                  <a:lnTo>
                    <a:pt x="169" y="613"/>
                  </a:lnTo>
                  <a:lnTo>
                    <a:pt x="186" y="619"/>
                  </a:lnTo>
                  <a:lnTo>
                    <a:pt x="204" y="624"/>
                  </a:lnTo>
                  <a:lnTo>
                    <a:pt x="222" y="625"/>
                  </a:lnTo>
                  <a:lnTo>
                    <a:pt x="240" y="624"/>
                  </a:lnTo>
                  <a:lnTo>
                    <a:pt x="258" y="619"/>
                  </a:lnTo>
                  <a:lnTo>
                    <a:pt x="276" y="612"/>
                  </a:lnTo>
                  <a:lnTo>
                    <a:pt x="292" y="602"/>
                  </a:lnTo>
                  <a:lnTo>
                    <a:pt x="292" y="602"/>
                  </a:lnTo>
                  <a:lnTo>
                    <a:pt x="301" y="616"/>
                  </a:lnTo>
                  <a:lnTo>
                    <a:pt x="311" y="628"/>
                  </a:lnTo>
                  <a:lnTo>
                    <a:pt x="322" y="639"/>
                  </a:lnTo>
                  <a:lnTo>
                    <a:pt x="335" y="648"/>
                  </a:lnTo>
                  <a:lnTo>
                    <a:pt x="348" y="655"/>
                  </a:lnTo>
                  <a:lnTo>
                    <a:pt x="362" y="661"/>
                  </a:lnTo>
                  <a:lnTo>
                    <a:pt x="376" y="664"/>
                  </a:lnTo>
                  <a:lnTo>
                    <a:pt x="391" y="665"/>
                  </a:lnTo>
                  <a:lnTo>
                    <a:pt x="411" y="663"/>
                  </a:lnTo>
                  <a:lnTo>
                    <a:pt x="429" y="658"/>
                  </a:lnTo>
                  <a:lnTo>
                    <a:pt x="447" y="649"/>
                  </a:lnTo>
                  <a:lnTo>
                    <a:pt x="463" y="637"/>
                  </a:lnTo>
                  <a:lnTo>
                    <a:pt x="477" y="622"/>
                  </a:lnTo>
                  <a:lnTo>
                    <a:pt x="489" y="605"/>
                  </a:lnTo>
                  <a:lnTo>
                    <a:pt x="499" y="586"/>
                  </a:lnTo>
                  <a:lnTo>
                    <a:pt x="506" y="564"/>
                  </a:lnTo>
                  <a:lnTo>
                    <a:pt x="506" y="565"/>
                  </a:lnTo>
                  <a:lnTo>
                    <a:pt x="519" y="573"/>
                  </a:lnTo>
                  <a:lnTo>
                    <a:pt x="532" y="579"/>
                  </a:lnTo>
                  <a:lnTo>
                    <a:pt x="546" y="582"/>
                  </a:lnTo>
                  <a:lnTo>
                    <a:pt x="560" y="583"/>
                  </a:lnTo>
                  <a:lnTo>
                    <a:pt x="571" y="582"/>
                  </a:lnTo>
                  <a:lnTo>
                    <a:pt x="581" y="581"/>
                  </a:lnTo>
                  <a:lnTo>
                    <a:pt x="591" y="578"/>
                  </a:lnTo>
                  <a:lnTo>
                    <a:pt x="600" y="574"/>
                  </a:lnTo>
                  <a:lnTo>
                    <a:pt x="609" y="569"/>
                  </a:lnTo>
                  <a:lnTo>
                    <a:pt x="618" y="563"/>
                  </a:lnTo>
                  <a:lnTo>
                    <a:pt x="633" y="548"/>
                  </a:lnTo>
                  <a:lnTo>
                    <a:pt x="645" y="530"/>
                  </a:lnTo>
                  <a:lnTo>
                    <a:pt x="655" y="510"/>
                  </a:lnTo>
                  <a:lnTo>
                    <a:pt x="661" y="487"/>
                  </a:lnTo>
                  <a:lnTo>
                    <a:pt x="663" y="475"/>
                  </a:lnTo>
                  <a:lnTo>
                    <a:pt x="663" y="463"/>
                  </a:lnTo>
                  <a:lnTo>
                    <a:pt x="663" y="463"/>
                  </a:lnTo>
                  <a:lnTo>
                    <a:pt x="674" y="461"/>
                  </a:lnTo>
                  <a:lnTo>
                    <a:pt x="684" y="457"/>
                  </a:lnTo>
                  <a:lnTo>
                    <a:pt x="694" y="452"/>
                  </a:lnTo>
                  <a:lnTo>
                    <a:pt x="704" y="447"/>
                  </a:lnTo>
                  <a:lnTo>
                    <a:pt x="722" y="433"/>
                  </a:lnTo>
                  <a:lnTo>
                    <a:pt x="737" y="415"/>
                  </a:lnTo>
                  <a:lnTo>
                    <a:pt x="749" y="395"/>
                  </a:lnTo>
                  <a:lnTo>
                    <a:pt x="758" y="373"/>
                  </a:lnTo>
                  <a:lnTo>
                    <a:pt x="764" y="348"/>
                  </a:lnTo>
                  <a:lnTo>
                    <a:pt x="766" y="335"/>
                  </a:lnTo>
                  <a:lnTo>
                    <a:pt x="766" y="322"/>
                  </a:lnTo>
                  <a:lnTo>
                    <a:pt x="764" y="299"/>
                  </a:lnTo>
                  <a:lnTo>
                    <a:pt x="760" y="277"/>
                  </a:lnTo>
                  <a:lnTo>
                    <a:pt x="752" y="256"/>
                  </a:lnTo>
                  <a:lnTo>
                    <a:pt x="741" y="236"/>
                  </a:lnTo>
                  <a:lnTo>
                    <a:pt x="741" y="236"/>
                  </a:lnTo>
                  <a:lnTo>
                    <a:pt x="744" y="225"/>
                  </a:lnTo>
                  <a:lnTo>
                    <a:pt x="746" y="214"/>
                  </a:lnTo>
                  <a:lnTo>
                    <a:pt x="748" y="192"/>
                  </a:lnTo>
                  <a:lnTo>
                    <a:pt x="747" y="173"/>
                  </a:lnTo>
                  <a:lnTo>
                    <a:pt x="743" y="155"/>
                  </a:lnTo>
                  <a:lnTo>
                    <a:pt x="737" y="139"/>
                  </a:lnTo>
                  <a:lnTo>
                    <a:pt x="729" y="124"/>
                  </a:lnTo>
                  <a:lnTo>
                    <a:pt x="719" y="110"/>
                  </a:lnTo>
                  <a:lnTo>
                    <a:pt x="707" y="99"/>
                  </a:lnTo>
                  <a:lnTo>
                    <a:pt x="694" y="90"/>
                  </a:lnTo>
                  <a:lnTo>
                    <a:pt x="679" y="84"/>
                  </a:lnTo>
                  <a:lnTo>
                    <a:pt x="679" y="83"/>
                  </a:lnTo>
                  <a:lnTo>
                    <a:pt x="675" y="66"/>
                  </a:lnTo>
                  <a:lnTo>
                    <a:pt x="669" y="50"/>
                  </a:lnTo>
                  <a:lnTo>
                    <a:pt x="660" y="36"/>
                  </a:lnTo>
                  <a:lnTo>
                    <a:pt x="650" y="24"/>
                  </a:lnTo>
                  <a:lnTo>
                    <a:pt x="638" y="14"/>
                  </a:lnTo>
                  <a:lnTo>
                    <a:pt x="624" y="6"/>
                  </a:lnTo>
                  <a:lnTo>
                    <a:pt x="609" y="2"/>
                  </a:lnTo>
                  <a:lnTo>
                    <a:pt x="594" y="0"/>
                  </a:lnTo>
                  <a:lnTo>
                    <a:pt x="585" y="1"/>
                  </a:lnTo>
                  <a:lnTo>
                    <a:pt x="576" y="2"/>
                  </a:lnTo>
                  <a:lnTo>
                    <a:pt x="567" y="5"/>
                  </a:lnTo>
                  <a:lnTo>
                    <a:pt x="558" y="9"/>
                  </a:lnTo>
                  <a:lnTo>
                    <a:pt x="550" y="15"/>
                  </a:lnTo>
                  <a:lnTo>
                    <a:pt x="542" y="21"/>
                  </a:lnTo>
                  <a:lnTo>
                    <a:pt x="535" y="28"/>
                  </a:lnTo>
                  <a:lnTo>
                    <a:pt x="529" y="36"/>
                  </a:lnTo>
                  <a:lnTo>
                    <a:pt x="529" y="36"/>
                  </a:lnTo>
                  <a:lnTo>
                    <a:pt x="523" y="28"/>
                  </a:lnTo>
                  <a:lnTo>
                    <a:pt x="516" y="21"/>
                  </a:lnTo>
                  <a:lnTo>
                    <a:pt x="509" y="15"/>
                  </a:lnTo>
                  <a:lnTo>
                    <a:pt x="501" y="9"/>
                  </a:lnTo>
                  <a:lnTo>
                    <a:pt x="493" y="5"/>
                  </a:lnTo>
                  <a:lnTo>
                    <a:pt x="485" y="2"/>
                  </a:lnTo>
                  <a:lnTo>
                    <a:pt x="476" y="1"/>
                  </a:lnTo>
                  <a:lnTo>
                    <a:pt x="467" y="0"/>
                  </a:lnTo>
                  <a:lnTo>
                    <a:pt x="456" y="1"/>
                  </a:lnTo>
                  <a:lnTo>
                    <a:pt x="446" y="4"/>
                  </a:lnTo>
                  <a:lnTo>
                    <a:pt x="436" y="8"/>
                  </a:lnTo>
                  <a:lnTo>
                    <a:pt x="427" y="14"/>
                  </a:lnTo>
                  <a:lnTo>
                    <a:pt x="418" y="21"/>
                  </a:lnTo>
                  <a:lnTo>
                    <a:pt x="410" y="30"/>
                  </a:lnTo>
                  <a:lnTo>
                    <a:pt x="404" y="40"/>
                  </a:lnTo>
                  <a:lnTo>
                    <a:pt x="398" y="51"/>
                  </a:lnTo>
                  <a:lnTo>
                    <a:pt x="398" y="52"/>
                  </a:lnTo>
                  <a:lnTo>
                    <a:pt x="384" y="39"/>
                  </a:lnTo>
                  <a:lnTo>
                    <a:pt x="368" y="29"/>
                  </a:lnTo>
                  <a:lnTo>
                    <a:pt x="359" y="25"/>
                  </a:lnTo>
                  <a:lnTo>
                    <a:pt x="351" y="22"/>
                  </a:lnTo>
                  <a:lnTo>
                    <a:pt x="341" y="21"/>
                  </a:lnTo>
                  <a:lnTo>
                    <a:pt x="332" y="20"/>
                  </a:lnTo>
                  <a:lnTo>
                    <a:pt x="319" y="21"/>
                  </a:lnTo>
                  <a:lnTo>
                    <a:pt x="307" y="24"/>
                  </a:lnTo>
                  <a:lnTo>
                    <a:pt x="295" y="29"/>
                  </a:lnTo>
                  <a:lnTo>
                    <a:pt x="283" y="36"/>
                  </a:lnTo>
                  <a:lnTo>
                    <a:pt x="273" y="45"/>
                  </a:lnTo>
                  <a:lnTo>
                    <a:pt x="263" y="55"/>
                  </a:lnTo>
                  <a:lnTo>
                    <a:pt x="255" y="66"/>
                  </a:lnTo>
                  <a:lnTo>
                    <a:pt x="248" y="79"/>
                  </a:lnTo>
                  <a:lnTo>
                    <a:pt x="248" y="80"/>
                  </a:lnTo>
                  <a:lnTo>
                    <a:pt x="234" y="72"/>
                  </a:lnTo>
                  <a:lnTo>
                    <a:pt x="219" y="66"/>
                  </a:lnTo>
                  <a:lnTo>
                    <a:pt x="204" y="62"/>
                  </a:lnTo>
                  <a:lnTo>
                    <a:pt x="188" y="61"/>
                  </a:lnTo>
                  <a:lnTo>
                    <a:pt x="176" y="62"/>
                  </a:lnTo>
                  <a:lnTo>
                    <a:pt x="164" y="64"/>
                  </a:lnTo>
                  <a:lnTo>
                    <a:pt x="152" y="67"/>
                  </a:lnTo>
                  <a:lnTo>
                    <a:pt x="141" y="72"/>
                  </a:lnTo>
                  <a:lnTo>
                    <a:pt x="131" y="78"/>
                  </a:lnTo>
                  <a:lnTo>
                    <a:pt x="121" y="85"/>
                  </a:lnTo>
                  <a:lnTo>
                    <a:pt x="111" y="93"/>
                  </a:lnTo>
                  <a:lnTo>
                    <a:pt x="103" y="102"/>
                  </a:lnTo>
                  <a:lnTo>
                    <a:pt x="88" y="123"/>
                  </a:lnTo>
                  <a:lnTo>
                    <a:pt x="82" y="135"/>
                  </a:lnTo>
                  <a:lnTo>
                    <a:pt x="77" y="147"/>
                  </a:lnTo>
                  <a:lnTo>
                    <a:pt x="73" y="160"/>
                  </a:lnTo>
                  <a:lnTo>
                    <a:pt x="70" y="174"/>
                  </a:lnTo>
                  <a:lnTo>
                    <a:pt x="69" y="188"/>
                  </a:lnTo>
                  <a:lnTo>
                    <a:pt x="68" y="202"/>
                  </a:lnTo>
                  <a:lnTo>
                    <a:pt x="68" y="212"/>
                  </a:lnTo>
                  <a:lnTo>
                    <a:pt x="69" y="221"/>
                  </a:lnTo>
                  <a:close/>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58" name="Freeform 3079"/>
            <p:cNvSpPr>
              <a:spLocks/>
            </p:cNvSpPr>
            <p:nvPr/>
          </p:nvSpPr>
          <p:spPr bwMode="auto">
            <a:xfrm>
              <a:off x="2005" y="3457"/>
              <a:ext cx="45" cy="13"/>
            </a:xfrm>
            <a:custGeom>
              <a:avLst/>
              <a:gdLst/>
              <a:ahLst/>
              <a:cxnLst>
                <a:cxn ang="0">
                  <a:pos x="0" y="0"/>
                </a:cxn>
                <a:cxn ang="0">
                  <a:pos x="9" y="5"/>
                </a:cxn>
                <a:cxn ang="0">
                  <a:pos x="19" y="10"/>
                </a:cxn>
                <a:cxn ang="0">
                  <a:pos x="29" y="12"/>
                </a:cxn>
                <a:cxn ang="0">
                  <a:pos x="39" y="13"/>
                </a:cxn>
                <a:cxn ang="0">
                  <a:pos x="42" y="13"/>
                </a:cxn>
                <a:cxn ang="0">
                  <a:pos x="45" y="12"/>
                </a:cxn>
              </a:cxnLst>
              <a:rect l="0" t="0" r="r" b="b"/>
              <a:pathLst>
                <a:path w="45" h="13">
                  <a:moveTo>
                    <a:pt x="0" y="0"/>
                  </a:moveTo>
                  <a:lnTo>
                    <a:pt x="9" y="5"/>
                  </a:lnTo>
                  <a:lnTo>
                    <a:pt x="19" y="10"/>
                  </a:lnTo>
                  <a:lnTo>
                    <a:pt x="29" y="12"/>
                  </a:lnTo>
                  <a:lnTo>
                    <a:pt x="39" y="13"/>
                  </a:lnTo>
                  <a:lnTo>
                    <a:pt x="42" y="13"/>
                  </a:lnTo>
                  <a:lnTo>
                    <a:pt x="45" y="12"/>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59" name="Freeform 3080"/>
            <p:cNvSpPr>
              <a:spLocks/>
            </p:cNvSpPr>
            <p:nvPr/>
          </p:nvSpPr>
          <p:spPr bwMode="auto">
            <a:xfrm>
              <a:off x="2070" y="3603"/>
              <a:ext cx="20" cy="6"/>
            </a:xfrm>
            <a:custGeom>
              <a:avLst/>
              <a:gdLst/>
              <a:ahLst/>
              <a:cxnLst>
                <a:cxn ang="0">
                  <a:pos x="0" y="6"/>
                </a:cxn>
                <a:cxn ang="0">
                  <a:pos x="10" y="4"/>
                </a:cxn>
                <a:cxn ang="0">
                  <a:pos x="20" y="0"/>
                </a:cxn>
              </a:cxnLst>
              <a:rect l="0" t="0" r="r" b="b"/>
              <a:pathLst>
                <a:path w="20" h="6">
                  <a:moveTo>
                    <a:pt x="0" y="6"/>
                  </a:moveTo>
                  <a:lnTo>
                    <a:pt x="10" y="4"/>
                  </a:lnTo>
                  <a:lnTo>
                    <a:pt x="20" y="0"/>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0" name="Freeform 3081"/>
            <p:cNvSpPr>
              <a:spLocks/>
            </p:cNvSpPr>
            <p:nvPr/>
          </p:nvSpPr>
          <p:spPr bwMode="auto">
            <a:xfrm>
              <a:off x="2247" y="3641"/>
              <a:ext cx="12" cy="27"/>
            </a:xfrm>
            <a:custGeom>
              <a:avLst/>
              <a:gdLst/>
              <a:ahLst/>
              <a:cxnLst>
                <a:cxn ang="0">
                  <a:pos x="0" y="0"/>
                </a:cxn>
                <a:cxn ang="0">
                  <a:pos x="5" y="14"/>
                </a:cxn>
                <a:cxn ang="0">
                  <a:pos x="12" y="27"/>
                </a:cxn>
              </a:cxnLst>
              <a:rect l="0" t="0" r="r" b="b"/>
              <a:pathLst>
                <a:path w="12" h="27">
                  <a:moveTo>
                    <a:pt x="0" y="0"/>
                  </a:moveTo>
                  <a:lnTo>
                    <a:pt x="5" y="14"/>
                  </a:lnTo>
                  <a:lnTo>
                    <a:pt x="12" y="27"/>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1" name="Freeform 3082"/>
            <p:cNvSpPr>
              <a:spLocks/>
            </p:cNvSpPr>
            <p:nvPr/>
          </p:nvSpPr>
          <p:spPr bwMode="auto">
            <a:xfrm>
              <a:off x="2473" y="3601"/>
              <a:ext cx="5" cy="29"/>
            </a:xfrm>
            <a:custGeom>
              <a:avLst/>
              <a:gdLst/>
              <a:ahLst/>
              <a:cxnLst>
                <a:cxn ang="0">
                  <a:pos x="0" y="29"/>
                </a:cxn>
                <a:cxn ang="0">
                  <a:pos x="3" y="15"/>
                </a:cxn>
                <a:cxn ang="0">
                  <a:pos x="5" y="0"/>
                </a:cxn>
              </a:cxnLst>
              <a:rect l="0" t="0" r="r" b="b"/>
              <a:pathLst>
                <a:path w="5" h="29">
                  <a:moveTo>
                    <a:pt x="0" y="29"/>
                  </a:moveTo>
                  <a:lnTo>
                    <a:pt x="3" y="15"/>
                  </a:lnTo>
                  <a:lnTo>
                    <a:pt x="5" y="0"/>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2" name="Freeform 3083"/>
            <p:cNvSpPr>
              <a:spLocks/>
            </p:cNvSpPr>
            <p:nvPr/>
          </p:nvSpPr>
          <p:spPr bwMode="auto">
            <a:xfrm>
              <a:off x="2572" y="3419"/>
              <a:ext cx="58" cy="110"/>
            </a:xfrm>
            <a:custGeom>
              <a:avLst/>
              <a:gdLst/>
              <a:ahLst/>
              <a:cxnLst>
                <a:cxn ang="0">
                  <a:pos x="58" y="110"/>
                </a:cxn>
                <a:cxn ang="0">
                  <a:pos x="58" y="110"/>
                </a:cxn>
                <a:cxn ang="0">
                  <a:pos x="58" y="109"/>
                </a:cxn>
                <a:cxn ang="0">
                  <a:pos x="57" y="92"/>
                </a:cxn>
                <a:cxn ang="0">
                  <a:pos x="54" y="76"/>
                </a:cxn>
                <a:cxn ang="0">
                  <a:pos x="49" y="60"/>
                </a:cxn>
                <a:cxn ang="0">
                  <a:pos x="43" y="45"/>
                </a:cxn>
                <a:cxn ang="0">
                  <a:pos x="34" y="32"/>
                </a:cxn>
                <a:cxn ang="0">
                  <a:pos x="24" y="19"/>
                </a:cxn>
                <a:cxn ang="0">
                  <a:pos x="13" y="9"/>
                </a:cxn>
                <a:cxn ang="0">
                  <a:pos x="0" y="0"/>
                </a:cxn>
              </a:cxnLst>
              <a:rect l="0" t="0" r="r" b="b"/>
              <a:pathLst>
                <a:path w="58" h="110">
                  <a:moveTo>
                    <a:pt x="58" y="110"/>
                  </a:moveTo>
                  <a:lnTo>
                    <a:pt x="58" y="110"/>
                  </a:lnTo>
                  <a:lnTo>
                    <a:pt x="58" y="109"/>
                  </a:lnTo>
                  <a:lnTo>
                    <a:pt x="57" y="92"/>
                  </a:lnTo>
                  <a:lnTo>
                    <a:pt x="54" y="76"/>
                  </a:lnTo>
                  <a:lnTo>
                    <a:pt x="49" y="60"/>
                  </a:lnTo>
                  <a:lnTo>
                    <a:pt x="43" y="45"/>
                  </a:lnTo>
                  <a:lnTo>
                    <a:pt x="34" y="32"/>
                  </a:lnTo>
                  <a:lnTo>
                    <a:pt x="24" y="19"/>
                  </a:lnTo>
                  <a:lnTo>
                    <a:pt x="13" y="9"/>
                  </a:lnTo>
                  <a:lnTo>
                    <a:pt x="0" y="0"/>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3" name="Freeform 3084"/>
            <p:cNvSpPr>
              <a:spLocks/>
            </p:cNvSpPr>
            <p:nvPr/>
          </p:nvSpPr>
          <p:spPr bwMode="auto">
            <a:xfrm>
              <a:off x="2682" y="3302"/>
              <a:ext cx="26" cy="41"/>
            </a:xfrm>
            <a:custGeom>
              <a:avLst/>
              <a:gdLst/>
              <a:ahLst/>
              <a:cxnLst>
                <a:cxn ang="0">
                  <a:pos x="0" y="41"/>
                </a:cxn>
                <a:cxn ang="0">
                  <a:pos x="8" y="32"/>
                </a:cxn>
                <a:cxn ang="0">
                  <a:pos x="15" y="22"/>
                </a:cxn>
                <a:cxn ang="0">
                  <a:pos x="21" y="12"/>
                </a:cxn>
                <a:cxn ang="0">
                  <a:pos x="26" y="0"/>
                </a:cxn>
              </a:cxnLst>
              <a:rect l="0" t="0" r="r" b="b"/>
              <a:pathLst>
                <a:path w="26" h="41">
                  <a:moveTo>
                    <a:pt x="0" y="41"/>
                  </a:moveTo>
                  <a:lnTo>
                    <a:pt x="8" y="32"/>
                  </a:lnTo>
                  <a:lnTo>
                    <a:pt x="15" y="22"/>
                  </a:lnTo>
                  <a:lnTo>
                    <a:pt x="21" y="12"/>
                  </a:lnTo>
                  <a:lnTo>
                    <a:pt x="26" y="0"/>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4" name="Freeform 3085"/>
            <p:cNvSpPr>
              <a:spLocks/>
            </p:cNvSpPr>
            <p:nvPr/>
          </p:nvSpPr>
          <p:spPr bwMode="auto">
            <a:xfrm>
              <a:off x="2646" y="3149"/>
              <a:ext cx="1" cy="20"/>
            </a:xfrm>
            <a:custGeom>
              <a:avLst/>
              <a:gdLst/>
              <a:ahLst/>
              <a:cxnLst>
                <a:cxn ang="0">
                  <a:pos x="1" y="20"/>
                </a:cxn>
                <a:cxn ang="0">
                  <a:pos x="1" y="19"/>
                </a:cxn>
                <a:cxn ang="0">
                  <a:pos x="1" y="19"/>
                </a:cxn>
                <a:cxn ang="0">
                  <a:pos x="1" y="9"/>
                </a:cxn>
                <a:cxn ang="0">
                  <a:pos x="0" y="0"/>
                </a:cxn>
              </a:cxnLst>
              <a:rect l="0" t="0" r="r" b="b"/>
              <a:pathLst>
                <a:path w="1" h="20">
                  <a:moveTo>
                    <a:pt x="1" y="20"/>
                  </a:moveTo>
                  <a:lnTo>
                    <a:pt x="1" y="19"/>
                  </a:lnTo>
                  <a:lnTo>
                    <a:pt x="1" y="19"/>
                  </a:lnTo>
                  <a:lnTo>
                    <a:pt x="1" y="9"/>
                  </a:lnTo>
                  <a:lnTo>
                    <a:pt x="0" y="0"/>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5" name="Freeform 3086"/>
            <p:cNvSpPr>
              <a:spLocks/>
            </p:cNvSpPr>
            <p:nvPr/>
          </p:nvSpPr>
          <p:spPr bwMode="auto">
            <a:xfrm>
              <a:off x="2482" y="3102"/>
              <a:ext cx="14" cy="25"/>
            </a:xfrm>
            <a:custGeom>
              <a:avLst/>
              <a:gdLst/>
              <a:ahLst/>
              <a:cxnLst>
                <a:cxn ang="0">
                  <a:pos x="14" y="0"/>
                </a:cxn>
                <a:cxn ang="0">
                  <a:pos x="6" y="12"/>
                </a:cxn>
                <a:cxn ang="0">
                  <a:pos x="0" y="25"/>
                </a:cxn>
              </a:cxnLst>
              <a:rect l="0" t="0" r="r" b="b"/>
              <a:pathLst>
                <a:path w="14" h="25">
                  <a:moveTo>
                    <a:pt x="14" y="0"/>
                  </a:moveTo>
                  <a:lnTo>
                    <a:pt x="6" y="12"/>
                  </a:lnTo>
                  <a:lnTo>
                    <a:pt x="0" y="25"/>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sp>
          <p:nvSpPr>
            <p:cNvPr id="66" name="Freeform 3087"/>
            <p:cNvSpPr>
              <a:spLocks/>
            </p:cNvSpPr>
            <p:nvPr/>
          </p:nvSpPr>
          <p:spPr bwMode="auto">
            <a:xfrm>
              <a:off x="2036" y="3287"/>
              <a:ext cx="4" cy="22"/>
            </a:xfrm>
            <a:custGeom>
              <a:avLst/>
              <a:gdLst/>
              <a:ahLst/>
              <a:cxnLst>
                <a:cxn ang="0">
                  <a:pos x="0" y="0"/>
                </a:cxn>
                <a:cxn ang="0">
                  <a:pos x="2" y="11"/>
                </a:cxn>
                <a:cxn ang="0">
                  <a:pos x="4" y="22"/>
                </a:cxn>
              </a:cxnLst>
              <a:rect l="0" t="0" r="r" b="b"/>
              <a:pathLst>
                <a:path w="4" h="22">
                  <a:moveTo>
                    <a:pt x="0" y="0"/>
                  </a:moveTo>
                  <a:lnTo>
                    <a:pt x="2" y="11"/>
                  </a:lnTo>
                  <a:lnTo>
                    <a:pt x="4" y="22"/>
                  </a:lnTo>
                </a:path>
              </a:pathLst>
            </a:custGeom>
            <a:solidFill>
              <a:srgbClr val="CCFFCC"/>
            </a:solidFill>
            <a:ln w="9525">
              <a:solidFill>
                <a:srgbClr val="000000"/>
              </a:solidFill>
              <a:prstDash val="solid"/>
              <a:round/>
              <a:headEnd/>
              <a:tailEnd/>
            </a:ln>
            <a:effectLst>
              <a:outerShdw dist="35921" dir="2700000" algn="ctr" rotWithShape="0">
                <a:srgbClr val="808080"/>
              </a:outerShdw>
            </a:effectLst>
          </p:spPr>
          <p:txBody>
            <a:bodyPr/>
            <a:lstStyle/>
            <a:p>
              <a:pPr>
                <a:defRPr/>
              </a:pPr>
              <a:endParaRPr lang="el-GR"/>
            </a:p>
          </p:txBody>
        </p:sp>
      </p:grpSp>
      <p:cxnSp>
        <p:nvCxnSpPr>
          <p:cNvPr id="68" name="Straight Arrow Connector 67"/>
          <p:cNvCxnSpPr>
            <a:stCxn id="47" idx="3"/>
          </p:cNvCxnSpPr>
          <p:nvPr/>
        </p:nvCxnSpPr>
        <p:spPr bwMode="auto">
          <a:xfrm>
            <a:off x="3814749" y="3181345"/>
            <a:ext cx="685813" cy="319093"/>
          </a:xfrm>
          <a:prstGeom prst="straightConnector1">
            <a:avLst/>
          </a:prstGeom>
          <a:noFill/>
          <a:ln w="15875" cap="flat" cmpd="sng" algn="ctr">
            <a:solidFill>
              <a:srgbClr val="FF0000"/>
            </a:solidFill>
            <a:prstDash val="solid"/>
            <a:round/>
            <a:headEnd type="none" w="med" len="med"/>
            <a:tailEnd type="arrow"/>
          </a:ln>
          <a:effectLst/>
        </p:spPr>
      </p:cxnSp>
      <p:cxnSp>
        <p:nvCxnSpPr>
          <p:cNvPr id="70" name="Straight Arrow Connector 69"/>
          <p:cNvCxnSpPr/>
          <p:nvPr/>
        </p:nvCxnSpPr>
        <p:spPr bwMode="auto">
          <a:xfrm flipV="1">
            <a:off x="3857620" y="4286256"/>
            <a:ext cx="642942" cy="357190"/>
          </a:xfrm>
          <a:prstGeom prst="straightConnector1">
            <a:avLst/>
          </a:prstGeom>
          <a:noFill/>
          <a:ln w="15875" cap="flat" cmpd="sng" algn="ctr">
            <a:solidFill>
              <a:srgbClr val="FF0000"/>
            </a:solidFill>
            <a:prstDash val="solid"/>
            <a:round/>
            <a:headEnd type="none" w="med" len="med"/>
            <a:tailEnd type="arrow"/>
          </a:ln>
          <a:effectLst/>
        </p:spPr>
      </p:cxnSp>
      <p:cxnSp>
        <p:nvCxnSpPr>
          <p:cNvPr id="72" name="Straight Arrow Connector 71"/>
          <p:cNvCxnSpPr/>
          <p:nvPr/>
        </p:nvCxnSpPr>
        <p:spPr bwMode="auto">
          <a:xfrm rot="16200000" flipV="1">
            <a:off x="5286380" y="4429132"/>
            <a:ext cx="571504" cy="285752"/>
          </a:xfrm>
          <a:prstGeom prst="straightConnector1">
            <a:avLst/>
          </a:prstGeom>
          <a:noFill/>
          <a:ln w="15875" cap="flat" cmpd="sng" algn="ctr">
            <a:solidFill>
              <a:srgbClr val="FF0000"/>
            </a:solidFill>
            <a:prstDash val="solid"/>
            <a:round/>
            <a:headEnd type="none" w="med" len="med"/>
            <a:tailEnd type="arrow"/>
          </a:ln>
          <a:effectLst/>
        </p:spPr>
      </p:cxnSp>
      <p:pic>
        <p:nvPicPr>
          <p:cNvPr id="73" name="Picture 72" descr="C:\Program Files\Microsoft Office\MEDIA\CAGCAT10\j0292020.wmf"/>
          <p:cNvPicPr/>
          <p:nvPr/>
        </p:nvPicPr>
        <p:blipFill>
          <a:blip r:embed="rId5"/>
          <a:srcRect/>
          <a:stretch>
            <a:fillRect/>
          </a:stretch>
        </p:blipFill>
        <p:spPr bwMode="auto">
          <a:xfrm>
            <a:off x="6500826" y="2714620"/>
            <a:ext cx="1076326" cy="957263"/>
          </a:xfrm>
          <a:prstGeom prst="rect">
            <a:avLst/>
          </a:prstGeom>
          <a:noFill/>
          <a:ln w="9525">
            <a:noFill/>
            <a:miter lim="800000"/>
            <a:headEnd/>
            <a:tailEnd/>
          </a:ln>
        </p:spPr>
      </p:pic>
      <p:cxnSp>
        <p:nvCxnSpPr>
          <p:cNvPr id="75" name="Straight Arrow Connector 74"/>
          <p:cNvCxnSpPr/>
          <p:nvPr/>
        </p:nvCxnSpPr>
        <p:spPr bwMode="auto">
          <a:xfrm rot="10800000" flipV="1">
            <a:off x="6000760" y="3357562"/>
            <a:ext cx="571504" cy="285752"/>
          </a:xfrm>
          <a:prstGeom prst="straightConnector1">
            <a:avLst/>
          </a:prstGeom>
          <a:noFill/>
          <a:ln w="15875" cap="flat" cmpd="sng" algn="ctr">
            <a:solidFill>
              <a:srgbClr val="FF0000"/>
            </a:solidFill>
            <a:prstDash val="solid"/>
            <a:round/>
            <a:headEnd type="none" w="med" len="med"/>
            <a:tailEnd type="arrow"/>
          </a:ln>
          <a:effectLst/>
        </p:spPr>
      </p:cxn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Of Course, Nothing Comes Easy…</a:t>
            </a:r>
          </a:p>
        </p:txBody>
      </p:sp>
      <p:sp>
        <p:nvSpPr>
          <p:cNvPr id="5123" name="Rectangle 3"/>
          <p:cNvSpPr>
            <a:spLocks noGrp="1" noChangeArrowheads="1"/>
          </p:cNvSpPr>
          <p:nvPr>
            <p:ph type="body" idx="1"/>
          </p:nvPr>
        </p:nvSpPr>
        <p:spPr/>
        <p:txBody>
          <a:bodyPr/>
          <a:lstStyle/>
          <a:p>
            <a:pPr eaLnBrk="1" hangingPunct="1">
              <a:lnSpc>
                <a:spcPct val="80000"/>
              </a:lnSpc>
            </a:pPr>
            <a:r>
              <a:rPr lang="en-US" sz="2800" dirty="0" smtClean="0"/>
              <a:t>Requires additional info for collected data</a:t>
            </a:r>
          </a:p>
          <a:p>
            <a:pPr lvl="1" eaLnBrk="1" hangingPunct="1">
              <a:lnSpc>
                <a:spcPct val="80000"/>
              </a:lnSpc>
            </a:pPr>
            <a:r>
              <a:rPr lang="en-US" sz="2400" dirty="0" smtClean="0"/>
              <a:t>Location/orientation of sensor, time, authority, measured quantities, units, errors etc</a:t>
            </a:r>
          </a:p>
          <a:p>
            <a:pPr lvl="2" eaLnBrk="1" hangingPunct="1">
              <a:lnSpc>
                <a:spcPct val="80000"/>
              </a:lnSpc>
            </a:pPr>
            <a:r>
              <a:rPr lang="en-US" sz="2000" dirty="0" smtClean="0"/>
              <a:t>Some of them are static, some may change (time, location…)</a:t>
            </a:r>
          </a:p>
          <a:p>
            <a:pPr lvl="1" eaLnBrk="1" hangingPunct="1">
              <a:lnSpc>
                <a:spcPct val="80000"/>
              </a:lnSpc>
            </a:pPr>
            <a:r>
              <a:rPr lang="en-US" sz="2400" dirty="0" smtClean="0"/>
              <a:t>Additional info may significantly impact volume of transmitted data</a:t>
            </a:r>
          </a:p>
          <a:p>
            <a:pPr eaLnBrk="1" hangingPunct="1">
              <a:lnSpc>
                <a:spcPct val="80000"/>
              </a:lnSpc>
            </a:pPr>
            <a:endParaRPr lang="en-US" sz="2800" dirty="0" smtClean="0"/>
          </a:p>
          <a:p>
            <a:pPr eaLnBrk="1" hangingPunct="1">
              <a:lnSpc>
                <a:spcPct val="80000"/>
              </a:lnSpc>
            </a:pPr>
            <a:r>
              <a:rPr lang="en-US" sz="2800" dirty="0" smtClean="0"/>
              <a:t>Requires proper languages for querying data</a:t>
            </a:r>
          </a:p>
          <a:p>
            <a:pPr lvl="1" eaLnBrk="1" hangingPunct="1">
              <a:lnSpc>
                <a:spcPct val="80000"/>
              </a:lnSpc>
            </a:pPr>
            <a:r>
              <a:rPr lang="en-US" sz="2400" dirty="0" smtClean="0"/>
              <a:t>Query execution still needs to be optimized within each network</a:t>
            </a:r>
          </a:p>
        </p:txBody>
      </p:sp>
      <p:sp>
        <p:nvSpPr>
          <p:cNvPr id="9"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a:t>
            </a:fld>
            <a:endParaRPr lang="el-GR"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Large Scale Querying</a:t>
            </a:r>
          </a:p>
        </p:txBody>
      </p:sp>
      <p:sp>
        <p:nvSpPr>
          <p:cNvPr id="5123" name="Rectangle 3"/>
          <p:cNvSpPr>
            <a:spLocks noGrp="1" noChangeArrowheads="1"/>
          </p:cNvSpPr>
          <p:nvPr>
            <p:ph type="body" idx="1"/>
          </p:nvPr>
        </p:nvSpPr>
        <p:spPr/>
        <p:txBody>
          <a:bodyPr/>
          <a:lstStyle/>
          <a:p>
            <a:r>
              <a:rPr lang="en-US" sz="2000" dirty="0" smtClean="0"/>
              <a:t>“Semantic Reality - Connecting the Real and the Virtual World”</a:t>
            </a:r>
          </a:p>
          <a:p>
            <a:pPr lvl="1"/>
            <a:r>
              <a:rPr lang="en-US" sz="1800" dirty="0" smtClean="0"/>
              <a:t>Manfred </a:t>
            </a:r>
            <a:r>
              <a:rPr lang="en-US" sz="1800" dirty="0" err="1" smtClean="0"/>
              <a:t>Hauswirth</a:t>
            </a:r>
            <a:r>
              <a:rPr lang="en-US" sz="1800" dirty="0" smtClean="0"/>
              <a:t>, Stefan Decker</a:t>
            </a:r>
          </a:p>
          <a:p>
            <a:pPr marL="0" indent="0">
              <a:buNone/>
              <a:tabLst>
                <a:tab pos="0" algn="l"/>
              </a:tabLst>
            </a:pPr>
            <a:r>
              <a:rPr lang="en-US" sz="2000" dirty="0" smtClean="0">
                <a:solidFill>
                  <a:srgbClr val="0000FF"/>
                </a:solidFill>
              </a:rPr>
              <a:t>“Query processing, reasoning, and planning based on real world sensor information bases will be core functionalities to exploit the full potential of Semantic Reality. However, the size and the physical distribution of data will require new approaches which will have to trade logical correctness with statistical”</a:t>
            </a:r>
          </a:p>
          <a:p>
            <a:pPr marL="0" indent="0">
              <a:buNone/>
              <a:tabLst>
                <a:tab pos="0" algn="l"/>
              </a:tabLst>
            </a:pPr>
            <a:endParaRPr lang="en-US" sz="2000" dirty="0" smtClean="0">
              <a:solidFill>
                <a:srgbClr val="0000FF"/>
              </a:solidFill>
            </a:endParaRPr>
          </a:p>
          <a:p>
            <a:pPr eaLnBrk="1" hangingPunct="1">
              <a:lnSpc>
                <a:spcPct val="80000"/>
              </a:lnSpc>
            </a:pPr>
            <a:r>
              <a:rPr lang="en-US" sz="2400" dirty="0" smtClean="0"/>
              <a:t>More complex, large-scale processing:</a:t>
            </a:r>
          </a:p>
          <a:p>
            <a:pPr lvl="1" eaLnBrk="1" hangingPunct="1">
              <a:lnSpc>
                <a:spcPct val="80000"/>
              </a:lnSpc>
            </a:pPr>
            <a:r>
              <a:rPr lang="en-US" sz="2000" dirty="0" smtClean="0"/>
              <a:t>Issued queries are transformed</a:t>
            </a:r>
          </a:p>
          <a:p>
            <a:pPr lvl="1" eaLnBrk="1" hangingPunct="1">
              <a:lnSpc>
                <a:spcPct val="80000"/>
              </a:lnSpc>
            </a:pPr>
            <a:r>
              <a:rPr lang="en-US" sz="2000" dirty="0" smtClean="0"/>
              <a:t>Relevant networks are identified</a:t>
            </a:r>
          </a:p>
          <a:p>
            <a:pPr lvl="1" eaLnBrk="1" hangingPunct="1">
              <a:lnSpc>
                <a:spcPct val="80000"/>
              </a:lnSpc>
            </a:pPr>
            <a:r>
              <a:rPr lang="en-US" sz="2000" dirty="0" smtClean="0"/>
              <a:t>Queries issued over data of individual networks</a:t>
            </a:r>
          </a:p>
          <a:p>
            <a:pPr lvl="2" eaLnBrk="1" hangingPunct="1">
              <a:lnSpc>
                <a:spcPct val="80000"/>
              </a:lnSpc>
            </a:pPr>
            <a:r>
              <a:rPr lang="en-US" sz="1600" dirty="0" smtClean="0"/>
              <a:t>Query may involve log of historical data extracted from each network; or</a:t>
            </a:r>
          </a:p>
          <a:p>
            <a:pPr lvl="2" eaLnBrk="1" hangingPunct="1">
              <a:lnSpc>
                <a:spcPct val="80000"/>
              </a:lnSpc>
            </a:pPr>
            <a:r>
              <a:rPr lang="en-US" sz="1600" dirty="0" smtClean="0"/>
              <a:t>Online query: Its execution still needs to be optimized within each network</a:t>
            </a:r>
          </a:p>
          <a:p>
            <a:pPr lvl="1" eaLnBrk="1" hangingPunct="1">
              <a:lnSpc>
                <a:spcPct val="80000"/>
              </a:lnSpc>
            </a:pPr>
            <a:r>
              <a:rPr lang="en-US" sz="2000" dirty="0" smtClean="0"/>
              <a:t>Results annotated, combined</a:t>
            </a:r>
          </a:p>
          <a:p>
            <a:pPr>
              <a:buNone/>
            </a:pPr>
            <a:endParaRPr lang="en-US" sz="2000" dirty="0" smtClean="0"/>
          </a:p>
        </p:txBody>
      </p:sp>
      <p:sp>
        <p:nvSpPr>
          <p:cNvPr id="9"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a:t>
            </a:fld>
            <a:endParaRPr lang="el-GR" dirty="0"/>
          </a:p>
        </p:txBody>
      </p:sp>
      <p:grpSp>
        <p:nvGrpSpPr>
          <p:cNvPr id="8" name="Group 7"/>
          <p:cNvGrpSpPr/>
          <p:nvPr/>
        </p:nvGrpSpPr>
        <p:grpSpPr>
          <a:xfrm>
            <a:off x="785786" y="4887256"/>
            <a:ext cx="8001056" cy="1226892"/>
            <a:chOff x="785786" y="4887256"/>
            <a:chExt cx="8001056" cy="1226892"/>
          </a:xfrm>
        </p:grpSpPr>
        <p:sp>
          <p:nvSpPr>
            <p:cNvPr id="5" name="Oval 4"/>
            <p:cNvSpPr/>
            <p:nvPr/>
          </p:nvSpPr>
          <p:spPr bwMode="auto">
            <a:xfrm>
              <a:off x="785786" y="5399768"/>
              <a:ext cx="8001056" cy="714380"/>
            </a:xfrm>
            <a:prstGeom prst="ellipse">
              <a:avLst/>
            </a:prstGeom>
            <a:noFill/>
            <a:ln w="31750" cap="flat" cmpd="sng" algn="ctr">
              <a:solidFill>
                <a:srgbClr val="00B050"/>
              </a:solidFill>
              <a:prstDash val="solid"/>
              <a:round/>
              <a:headEnd type="none" w="med" len="med"/>
              <a:tailEnd type="none" w="med" len="med"/>
            </a:ln>
            <a:effectLst/>
          </p:spPr>
          <p:txBody>
            <a:bodyPr vert="horz" wrap="none" lIns="91440" tIns="45720" rIns="91440" bIns="45720" numCol="1" rtlCol="0" anchor="ctr" anchorCtr="0" compatLnSpc="1">
              <a:prstTxWarp prst="textNoShape">
                <a:avLst/>
              </a:prstTxWarp>
            </a:bodyPr>
            <a:lstStyle/>
            <a:p>
              <a:pPr marL="0" marR="0" indent="0" algn="ctr" defTabSz="914400" rtl="0" eaLnBrk="1" fontAlgn="base" latinLnBrk="0" hangingPunct="1">
                <a:lnSpc>
                  <a:spcPct val="100000"/>
                </a:lnSpc>
                <a:spcBef>
                  <a:spcPct val="0"/>
                </a:spcBef>
                <a:spcAft>
                  <a:spcPct val="0"/>
                </a:spcAft>
                <a:buClrTx/>
                <a:buSzTx/>
                <a:buFontTx/>
                <a:buNone/>
                <a:tabLst/>
              </a:pPr>
              <a:endParaRPr kumimoji="0" lang="el-GR" sz="1800" b="0" i="0" u="none" strike="noStrike" cap="none" normalizeH="0" baseline="0" smtClean="0">
                <a:ln>
                  <a:noFill/>
                </a:ln>
                <a:solidFill>
                  <a:schemeClr val="tx1"/>
                </a:solidFill>
                <a:effectLst/>
                <a:latin typeface="Arial" charset="0"/>
              </a:endParaRPr>
            </a:p>
          </p:txBody>
        </p:sp>
        <p:cxnSp>
          <p:nvCxnSpPr>
            <p:cNvPr id="7" name="Straight Arrow Connector 6"/>
            <p:cNvCxnSpPr/>
            <p:nvPr/>
          </p:nvCxnSpPr>
          <p:spPr bwMode="auto">
            <a:xfrm rot="5400000" flipH="1" flipV="1">
              <a:off x="7000892" y="5101570"/>
              <a:ext cx="571504" cy="142876"/>
            </a:xfrm>
            <a:prstGeom prst="straightConnector1">
              <a:avLst/>
            </a:prstGeom>
            <a:noFill/>
            <a:ln w="31750" cap="flat" cmpd="sng" algn="ctr">
              <a:solidFill>
                <a:srgbClr val="00B050"/>
              </a:solidFill>
              <a:prstDash val="solid"/>
              <a:round/>
              <a:headEnd type="none" w="med" len="med"/>
              <a:tailEnd type="arrow"/>
            </a:ln>
            <a:effectLst/>
          </p:spPr>
        </p:cxnSp>
      </p:grpSp>
      <p:sp>
        <p:nvSpPr>
          <p:cNvPr id="10" name="TextBox 9"/>
          <p:cNvSpPr txBox="1"/>
          <p:nvPr/>
        </p:nvSpPr>
        <p:spPr>
          <a:xfrm>
            <a:off x="6715140" y="4559866"/>
            <a:ext cx="2214578" cy="400110"/>
          </a:xfrm>
          <a:prstGeom prst="rect">
            <a:avLst/>
          </a:prstGeom>
          <a:noFill/>
        </p:spPr>
        <p:txBody>
          <a:bodyPr wrap="square" rtlCol="0">
            <a:spAutoFit/>
          </a:bodyPr>
          <a:lstStyle/>
          <a:p>
            <a:r>
              <a:rPr lang="en-US" sz="2000" b="1" dirty="0" smtClean="0">
                <a:solidFill>
                  <a:srgbClr val="FF0000"/>
                </a:solidFill>
              </a:rPr>
              <a:t>Topic of our talk</a:t>
            </a:r>
            <a:endParaRPr lang="el-GR" sz="2000" b="1"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Data Collection – Potential Queries</a:t>
            </a:r>
          </a:p>
        </p:txBody>
      </p:sp>
      <p:sp>
        <p:nvSpPr>
          <p:cNvPr id="5123" name="Rectangle 3"/>
          <p:cNvSpPr>
            <a:spLocks noGrp="1" noChangeArrowheads="1"/>
          </p:cNvSpPr>
          <p:nvPr>
            <p:ph type="body" idx="1"/>
          </p:nvPr>
        </p:nvSpPr>
        <p:spPr>
          <a:xfrm>
            <a:off x="457200" y="1546243"/>
            <a:ext cx="8258204" cy="4525963"/>
          </a:xfrm>
        </p:spPr>
        <p:txBody>
          <a:bodyPr/>
          <a:lstStyle/>
          <a:p>
            <a:pPr eaLnBrk="1" hangingPunct="1">
              <a:lnSpc>
                <a:spcPct val="80000"/>
              </a:lnSpc>
            </a:pPr>
            <a:r>
              <a:rPr lang="en-US" sz="2400" dirty="0" smtClean="0"/>
              <a:t>Collecting all data (SELECT * queries)</a:t>
            </a:r>
          </a:p>
          <a:p>
            <a:pPr lvl="1" eaLnBrk="1" hangingPunct="1">
              <a:lnSpc>
                <a:spcPct val="80000"/>
              </a:lnSpc>
            </a:pPr>
            <a:r>
              <a:rPr lang="en-US" sz="2000" dirty="0" smtClean="0"/>
              <a:t>Entire network or a </a:t>
            </a:r>
            <a:r>
              <a:rPr lang="en-US" sz="2000" dirty="0" err="1" smtClean="0"/>
              <a:t>subregion</a:t>
            </a:r>
            <a:r>
              <a:rPr lang="en-US" sz="2000" dirty="0" smtClean="0"/>
              <a:t>, periodically or frequently</a:t>
            </a:r>
          </a:p>
          <a:p>
            <a:pPr eaLnBrk="1" hangingPunct="1">
              <a:lnSpc>
                <a:spcPct val="80000"/>
              </a:lnSpc>
            </a:pPr>
            <a:r>
              <a:rPr lang="en-US" sz="2400" dirty="0" smtClean="0"/>
              <a:t>Collect aggregates of data</a:t>
            </a:r>
          </a:p>
          <a:p>
            <a:pPr lvl="1" eaLnBrk="1" hangingPunct="1">
              <a:lnSpc>
                <a:spcPct val="80000"/>
              </a:lnSpc>
            </a:pPr>
            <a:r>
              <a:rPr lang="en-US" sz="2000" dirty="0" smtClean="0"/>
              <a:t>Report AVG, SUM, MAX quantities in an area/network</a:t>
            </a:r>
          </a:p>
          <a:p>
            <a:pPr eaLnBrk="1" hangingPunct="1">
              <a:lnSpc>
                <a:spcPct val="80000"/>
              </a:lnSpc>
            </a:pPr>
            <a:r>
              <a:rPr lang="en-US" sz="2400" dirty="0" smtClean="0"/>
              <a:t>Data Reduction based on user-specified data quality</a:t>
            </a:r>
          </a:p>
          <a:p>
            <a:pPr lvl="1" eaLnBrk="1" hangingPunct="1">
              <a:lnSpc>
                <a:spcPct val="80000"/>
              </a:lnSpc>
            </a:pPr>
            <a:r>
              <a:rPr lang="en-US" sz="2000" dirty="0" smtClean="0"/>
              <a:t>In all types of queries: (historical, aggregate…)</a:t>
            </a:r>
          </a:p>
          <a:p>
            <a:pPr lvl="1" eaLnBrk="1" hangingPunct="1">
              <a:lnSpc>
                <a:spcPct val="80000"/>
              </a:lnSpc>
            </a:pPr>
            <a:r>
              <a:rPr lang="en-US" sz="2000" dirty="0" smtClean="0"/>
              <a:t>Minimize bandwidth based on quality (or the dual problem)</a:t>
            </a:r>
          </a:p>
          <a:p>
            <a:pPr eaLnBrk="1" hangingPunct="1">
              <a:lnSpc>
                <a:spcPct val="80000"/>
              </a:lnSpc>
            </a:pPr>
            <a:r>
              <a:rPr lang="en-US" sz="2400" dirty="0" smtClean="0"/>
              <a:t>Detecting Outliers</a:t>
            </a:r>
          </a:p>
          <a:p>
            <a:pPr lvl="1" eaLnBrk="1" hangingPunct="1">
              <a:lnSpc>
                <a:spcPct val="80000"/>
              </a:lnSpc>
            </a:pPr>
            <a:r>
              <a:rPr lang="en-US" sz="2000" dirty="0" smtClean="0"/>
              <a:t>“Strange” readings: Interesting phenomenon or malfunction?</a:t>
            </a:r>
          </a:p>
          <a:p>
            <a:pPr eaLnBrk="1" hangingPunct="1">
              <a:lnSpc>
                <a:spcPct val="80000"/>
              </a:lnSpc>
            </a:pPr>
            <a:r>
              <a:rPr lang="en-US" sz="2400" dirty="0" smtClean="0"/>
              <a:t>Joins</a:t>
            </a:r>
          </a:p>
          <a:p>
            <a:pPr lvl="1" eaLnBrk="1" hangingPunct="1"/>
            <a:r>
              <a:rPr lang="en-US" sz="2000" dirty="0" smtClean="0"/>
              <a:t>Report information based on combined readings of sensors (i.e., report when a lion is close to a deer)</a:t>
            </a:r>
          </a:p>
          <a:p>
            <a:pPr lvl="1" eaLnBrk="1" hangingPunct="1"/>
            <a:r>
              <a:rPr lang="en-US" sz="2000" dirty="0" smtClean="0"/>
              <a:t>Harder to optimize. Naïve solution of sending potential joining </a:t>
            </a:r>
            <a:r>
              <a:rPr lang="en-US" sz="2000" dirty="0" err="1" smtClean="0"/>
              <a:t>tuples</a:t>
            </a:r>
            <a:r>
              <a:rPr lang="en-US" sz="2000" dirty="0" smtClean="0"/>
              <a:t> (or projected attributes of them) to base station is often not far from best case </a:t>
            </a:r>
          </a:p>
        </p:txBody>
      </p:sp>
      <p:sp>
        <p:nvSpPr>
          <p:cNvPr id="6"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a:t>
            </a:fld>
            <a:endParaRPr lang="el-GR"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One-shot vs Continuous Queries</a:t>
            </a:r>
          </a:p>
        </p:txBody>
      </p:sp>
      <p:sp>
        <p:nvSpPr>
          <p:cNvPr id="5123" name="Rectangle 3"/>
          <p:cNvSpPr>
            <a:spLocks noGrp="1" noChangeArrowheads="1"/>
          </p:cNvSpPr>
          <p:nvPr>
            <p:ph type="body" idx="1"/>
          </p:nvPr>
        </p:nvSpPr>
        <p:spPr>
          <a:xfrm>
            <a:off x="457200" y="1546243"/>
            <a:ext cx="8258204" cy="4525963"/>
          </a:xfrm>
        </p:spPr>
        <p:txBody>
          <a:bodyPr/>
          <a:lstStyle/>
          <a:p>
            <a:pPr eaLnBrk="1" hangingPunct="1">
              <a:lnSpc>
                <a:spcPct val="80000"/>
              </a:lnSpc>
            </a:pPr>
            <a:r>
              <a:rPr lang="en-US" sz="2800" dirty="0" smtClean="0"/>
              <a:t>One-shot Queries</a:t>
            </a:r>
          </a:p>
          <a:p>
            <a:pPr lvl="1" eaLnBrk="1" hangingPunct="1">
              <a:lnSpc>
                <a:spcPct val="80000"/>
              </a:lnSpc>
            </a:pPr>
            <a:r>
              <a:rPr lang="en-US" sz="2400" dirty="0" smtClean="0"/>
              <a:t>Ask a query, get results, DONE</a:t>
            </a:r>
          </a:p>
          <a:p>
            <a:pPr eaLnBrk="1" hangingPunct="1">
              <a:lnSpc>
                <a:spcPct val="80000"/>
              </a:lnSpc>
              <a:buNone/>
            </a:pPr>
            <a:endParaRPr lang="en-US" sz="2800" dirty="0" smtClean="0"/>
          </a:p>
          <a:p>
            <a:pPr eaLnBrk="1" hangingPunct="1">
              <a:lnSpc>
                <a:spcPct val="80000"/>
              </a:lnSpc>
            </a:pPr>
            <a:r>
              <a:rPr lang="en-US" sz="2800" dirty="0" smtClean="0"/>
              <a:t>Continuous Queries</a:t>
            </a:r>
          </a:p>
          <a:p>
            <a:pPr lvl="1" eaLnBrk="1" hangingPunct="1">
              <a:lnSpc>
                <a:spcPct val="80000"/>
              </a:lnSpc>
            </a:pPr>
            <a:r>
              <a:rPr lang="en-US" sz="2400" dirty="0" smtClean="0"/>
              <a:t>Perform a query</a:t>
            </a:r>
          </a:p>
          <a:p>
            <a:pPr lvl="2" eaLnBrk="1" hangingPunct="1">
              <a:lnSpc>
                <a:spcPct val="80000"/>
              </a:lnSpc>
            </a:pPr>
            <a:r>
              <a:rPr lang="en-US" sz="2000" dirty="0" smtClean="0"/>
              <a:t>Specify how OFTEN it should be executed (query epoch)</a:t>
            </a:r>
          </a:p>
          <a:p>
            <a:pPr lvl="2" eaLnBrk="1" hangingPunct="1">
              <a:lnSpc>
                <a:spcPct val="80000"/>
              </a:lnSpc>
            </a:pPr>
            <a:r>
              <a:rPr lang="en-US" sz="2000" dirty="0" smtClean="0"/>
              <a:t>Specify until WHEN it should run (optional)</a:t>
            </a:r>
          </a:p>
          <a:p>
            <a:pPr marL="1249363" lvl="3" indent="-166688" eaLnBrk="1" hangingPunct="1">
              <a:lnSpc>
                <a:spcPct val="80000"/>
              </a:lnSpc>
            </a:pPr>
            <a:r>
              <a:rPr lang="en-US" sz="1800" dirty="0" smtClean="0"/>
              <a:t>“Report </a:t>
            </a:r>
            <a:r>
              <a:rPr lang="en-US" sz="1800" dirty="0" err="1" smtClean="0"/>
              <a:t>avg</a:t>
            </a:r>
            <a:r>
              <a:rPr lang="en-US" sz="1800" dirty="0" smtClean="0"/>
              <a:t> temp per room every 30 sec, for the next hour”</a:t>
            </a:r>
          </a:p>
          <a:p>
            <a:pPr marL="1249363" lvl="3" indent="-166688" eaLnBrk="1" hangingPunct="1">
              <a:lnSpc>
                <a:spcPct val="80000"/>
              </a:lnSpc>
            </a:pPr>
            <a:r>
              <a:rPr lang="en-US" sz="1800" dirty="0" smtClean="0"/>
              <a:t>“Report all measurements of sensor nodes in Room X every 1 min”</a:t>
            </a:r>
          </a:p>
          <a:p>
            <a:pPr lvl="1" eaLnBrk="1" hangingPunct="1">
              <a:lnSpc>
                <a:spcPct val="80000"/>
              </a:lnSpc>
            </a:pPr>
            <a:r>
              <a:rPr lang="en-US" sz="2400" dirty="0" smtClean="0"/>
              <a:t>More typical for monitoring applications</a:t>
            </a:r>
          </a:p>
          <a:p>
            <a:pPr lvl="1" eaLnBrk="1" hangingPunct="1">
              <a:lnSpc>
                <a:spcPct val="80000"/>
              </a:lnSpc>
            </a:pPr>
            <a:r>
              <a:rPr lang="en-US" sz="2400" dirty="0" smtClean="0"/>
              <a:t>More data, more chances of doing something clever…</a:t>
            </a:r>
          </a:p>
          <a:p>
            <a:pPr eaLnBrk="1" hangingPunct="1">
              <a:lnSpc>
                <a:spcPct val="80000"/>
              </a:lnSpc>
            </a:pPr>
            <a:endParaRPr lang="en-US" sz="2800" dirty="0" smtClean="0"/>
          </a:p>
        </p:txBody>
      </p:sp>
      <p:sp>
        <p:nvSpPr>
          <p:cNvPr id="6"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6</a:t>
            </a:fld>
            <a:endParaRPr lang="el-GR" dirty="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Data Collection – Types of Queries</a:t>
            </a:r>
          </a:p>
        </p:txBody>
      </p:sp>
      <p:sp>
        <p:nvSpPr>
          <p:cNvPr id="5123" name="Rectangle 3"/>
          <p:cNvSpPr>
            <a:spLocks noGrp="1" noChangeArrowheads="1"/>
          </p:cNvSpPr>
          <p:nvPr>
            <p:ph type="body" idx="1"/>
          </p:nvPr>
        </p:nvSpPr>
        <p:spPr>
          <a:xfrm>
            <a:off x="457200" y="1546243"/>
            <a:ext cx="8258204" cy="4525963"/>
          </a:xfrm>
        </p:spPr>
        <p:txBody>
          <a:bodyPr/>
          <a:lstStyle/>
          <a:p>
            <a:pPr eaLnBrk="1" hangingPunct="1">
              <a:lnSpc>
                <a:spcPct val="80000"/>
              </a:lnSpc>
            </a:pPr>
            <a:r>
              <a:rPr lang="en-US" sz="2800" dirty="0" smtClean="0"/>
              <a:t>Pull vs Push Based Queries</a:t>
            </a:r>
          </a:p>
          <a:p>
            <a:pPr lvl="1" eaLnBrk="1" hangingPunct="1">
              <a:lnSpc>
                <a:spcPct val="80000"/>
              </a:lnSpc>
            </a:pPr>
            <a:r>
              <a:rPr lang="en-US" sz="2400" dirty="0" smtClean="0"/>
              <a:t>Pull-Based Queries: sensors transmit data only in response to queries that request them</a:t>
            </a:r>
          </a:p>
          <a:p>
            <a:pPr lvl="1" eaLnBrk="1" hangingPunct="1">
              <a:lnSpc>
                <a:spcPct val="80000"/>
              </a:lnSpc>
            </a:pPr>
            <a:r>
              <a:rPr lang="en-US" sz="2400" dirty="0" smtClean="0"/>
              <a:t>Push-based Queries: transmit data to cache node proactively</a:t>
            </a:r>
          </a:p>
          <a:p>
            <a:pPr lvl="2" eaLnBrk="1" hangingPunct="1">
              <a:lnSpc>
                <a:spcPct val="80000"/>
              </a:lnSpc>
            </a:pPr>
            <a:r>
              <a:rPr lang="en-US" sz="2000" dirty="0" smtClean="0"/>
              <a:t>If I know that someone will likely request it soon, transmit to avoid query propagation, organization etc…</a:t>
            </a:r>
            <a:endParaRPr lang="en-US" dirty="0" smtClean="0"/>
          </a:p>
          <a:p>
            <a:pPr lvl="1" eaLnBrk="1" hangingPunct="1">
              <a:lnSpc>
                <a:spcPct val="80000"/>
              </a:lnSpc>
            </a:pPr>
            <a:r>
              <a:rPr lang="en-US" sz="2400" dirty="0" smtClean="0"/>
              <a:t>Tradeoff based on how often data is requested by different queries</a:t>
            </a:r>
          </a:p>
          <a:p>
            <a:pPr lvl="2" eaLnBrk="1" hangingPunct="1">
              <a:lnSpc>
                <a:spcPct val="80000"/>
              </a:lnSpc>
            </a:pPr>
            <a:r>
              <a:rPr lang="en-US" sz="1800" dirty="0" smtClean="0"/>
              <a:t>Hybrid Push-Pull Query Processing for Sensor Networks</a:t>
            </a:r>
          </a:p>
          <a:p>
            <a:pPr lvl="3" eaLnBrk="1" hangingPunct="1">
              <a:lnSpc>
                <a:spcPct val="80000"/>
              </a:lnSpc>
            </a:pPr>
            <a:r>
              <a:rPr lang="en-US" sz="1800" dirty="0" err="1" smtClean="0"/>
              <a:t>Niki</a:t>
            </a:r>
            <a:r>
              <a:rPr lang="en-US" sz="1800" dirty="0" smtClean="0"/>
              <a:t> </a:t>
            </a:r>
            <a:r>
              <a:rPr lang="en-US" sz="1800" dirty="0" err="1" smtClean="0"/>
              <a:t>Trigoni</a:t>
            </a:r>
            <a:r>
              <a:rPr lang="en-US" sz="1800" dirty="0" smtClean="0"/>
              <a:t>, Yong Yao, Alan Demers, Johannes </a:t>
            </a:r>
            <a:r>
              <a:rPr lang="en-US" sz="1800" dirty="0" err="1" smtClean="0"/>
              <a:t>Gehrke</a:t>
            </a:r>
            <a:r>
              <a:rPr lang="en-US" sz="1800" dirty="0" smtClean="0"/>
              <a:t>, </a:t>
            </a:r>
            <a:r>
              <a:rPr lang="en-US" sz="1800" dirty="0" err="1" smtClean="0"/>
              <a:t>Rajmohan</a:t>
            </a:r>
            <a:r>
              <a:rPr lang="en-US" sz="1800" dirty="0" smtClean="0"/>
              <a:t> </a:t>
            </a:r>
            <a:r>
              <a:rPr lang="en-US" sz="1800" dirty="0" err="1" smtClean="0"/>
              <a:t>Rajaraman</a:t>
            </a:r>
            <a:endParaRPr lang="en-US" sz="2800" dirty="0" smtClean="0"/>
          </a:p>
        </p:txBody>
      </p:sp>
      <p:sp>
        <p:nvSpPr>
          <p:cNvPr id="6"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7</a:t>
            </a:fld>
            <a:endParaRPr lang="el-GR"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z="4000" dirty="0" smtClean="0"/>
              <a:t>Data Collection – Types of Queries</a:t>
            </a:r>
          </a:p>
        </p:txBody>
      </p:sp>
      <p:sp>
        <p:nvSpPr>
          <p:cNvPr id="5123" name="Rectangle 3"/>
          <p:cNvSpPr>
            <a:spLocks noGrp="1" noChangeArrowheads="1"/>
          </p:cNvSpPr>
          <p:nvPr>
            <p:ph type="body" idx="1"/>
          </p:nvPr>
        </p:nvSpPr>
        <p:spPr>
          <a:xfrm>
            <a:off x="457200" y="1546243"/>
            <a:ext cx="8258204" cy="4525963"/>
          </a:xfrm>
        </p:spPr>
        <p:txBody>
          <a:bodyPr/>
          <a:lstStyle/>
          <a:p>
            <a:pPr eaLnBrk="1" hangingPunct="1">
              <a:lnSpc>
                <a:spcPct val="80000"/>
              </a:lnSpc>
            </a:pPr>
            <a:r>
              <a:rPr lang="en-US" sz="2800" dirty="0" smtClean="0"/>
              <a:t>Pull vs Push Based Queries</a:t>
            </a:r>
          </a:p>
          <a:p>
            <a:pPr lvl="1" eaLnBrk="1" hangingPunct="1">
              <a:lnSpc>
                <a:spcPct val="80000"/>
              </a:lnSpc>
            </a:pPr>
            <a:r>
              <a:rPr lang="en-US" sz="2400" dirty="0" smtClean="0"/>
              <a:t>Data are usually pulled based on user queries</a:t>
            </a:r>
          </a:p>
          <a:p>
            <a:pPr lvl="1" eaLnBrk="1" hangingPunct="1">
              <a:lnSpc>
                <a:spcPct val="80000"/>
              </a:lnSpc>
            </a:pPr>
            <a:r>
              <a:rPr lang="en-US" sz="2400" dirty="0" smtClean="0"/>
              <a:t>Exceptions for queries to historical data</a:t>
            </a:r>
          </a:p>
          <a:p>
            <a:pPr lvl="2" eaLnBrk="1" hangingPunct="1">
              <a:lnSpc>
                <a:spcPct val="80000"/>
              </a:lnSpc>
            </a:pPr>
            <a:r>
              <a:rPr lang="en-US" sz="2000" dirty="0" smtClean="0"/>
              <a:t>Node may need to push its bunch of latest measurements if memory becomes full</a:t>
            </a:r>
          </a:p>
          <a:p>
            <a:pPr lvl="1" eaLnBrk="1" hangingPunct="1">
              <a:lnSpc>
                <a:spcPct val="80000"/>
              </a:lnSpc>
            </a:pPr>
            <a:r>
              <a:rPr lang="en-US" sz="2400" dirty="0" smtClean="0"/>
              <a:t>Metadata changes likely need to be pushed to some external directory</a:t>
            </a:r>
          </a:p>
          <a:p>
            <a:pPr lvl="2" eaLnBrk="1" hangingPunct="1">
              <a:lnSpc>
                <a:spcPct val="80000"/>
              </a:lnSpc>
            </a:pPr>
            <a:r>
              <a:rPr lang="en-US" sz="2000" dirty="0" smtClean="0"/>
              <a:t>Allows queries to be performed based on “correct” knowledge</a:t>
            </a:r>
          </a:p>
          <a:p>
            <a:pPr lvl="2" eaLnBrk="1" hangingPunct="1">
              <a:lnSpc>
                <a:spcPct val="80000"/>
              </a:lnSpc>
            </a:pPr>
            <a:r>
              <a:rPr lang="en-US" sz="2000" dirty="0" smtClean="0"/>
              <a:t>Is this an overkill for metadata that change constantly? </a:t>
            </a:r>
          </a:p>
          <a:p>
            <a:pPr lvl="3" eaLnBrk="1" hangingPunct="1">
              <a:lnSpc>
                <a:spcPct val="80000"/>
              </a:lnSpc>
            </a:pPr>
            <a:r>
              <a:rPr lang="en-US" sz="1800" dirty="0" smtClean="0"/>
              <a:t>I.e., time of acquired measurements is common </a:t>
            </a:r>
          </a:p>
          <a:p>
            <a:pPr lvl="3" eaLnBrk="1" hangingPunct="1">
              <a:lnSpc>
                <a:spcPct val="80000"/>
              </a:lnSpc>
            </a:pPr>
            <a:r>
              <a:rPr lang="en-US" sz="1800" dirty="0" smtClean="0"/>
              <a:t>Careful organization helps. I.e., time can sometimes be inferred</a:t>
            </a:r>
          </a:p>
          <a:p>
            <a:pPr lvl="1" eaLnBrk="1" hangingPunct="1">
              <a:lnSpc>
                <a:spcPct val="80000"/>
              </a:lnSpc>
            </a:pPr>
            <a:r>
              <a:rPr lang="en-US" sz="2400" dirty="0" smtClean="0"/>
              <a:t>Possible to combine both approaches</a:t>
            </a:r>
          </a:p>
        </p:txBody>
      </p:sp>
      <p:sp>
        <p:nvSpPr>
          <p:cNvPr id="6"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8</a:t>
            </a:fld>
            <a:endParaRPr lang="el-GR"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en-US" sz="4000" dirty="0" smtClean="0"/>
              <a:t>Outline</a:t>
            </a:r>
            <a:endParaRPr lang="el-GR" sz="4000" dirty="0" smtClean="0"/>
          </a:p>
        </p:txBody>
      </p:sp>
      <p:sp>
        <p:nvSpPr>
          <p:cNvPr id="4099" name="Rectangle 3"/>
          <p:cNvSpPr>
            <a:spLocks noGrp="1" noChangeArrowheads="1"/>
          </p:cNvSpPr>
          <p:nvPr>
            <p:ph type="body" idx="1"/>
          </p:nvPr>
        </p:nvSpPr>
        <p:spPr/>
        <p:txBody>
          <a:bodyPr/>
          <a:lstStyle/>
          <a:p>
            <a:pPr eaLnBrk="1" hangingPunct="1"/>
            <a:r>
              <a:rPr lang="en-US" sz="2400" dirty="0" smtClean="0"/>
              <a:t>Sensor Nodes</a:t>
            </a:r>
          </a:p>
          <a:p>
            <a:pPr lvl="1" eaLnBrk="1" hangingPunct="1"/>
            <a:r>
              <a:rPr lang="en-US" sz="2000" dirty="0" smtClean="0"/>
              <a:t>Brief Intro: Parts of sensors, capabilities, constraints</a:t>
            </a:r>
          </a:p>
          <a:p>
            <a:pPr eaLnBrk="1" hangingPunct="1"/>
            <a:endParaRPr lang="en-US" sz="2400" dirty="0" smtClean="0"/>
          </a:p>
          <a:p>
            <a:pPr eaLnBrk="1" hangingPunct="1"/>
            <a:r>
              <a:rPr lang="en-US" sz="2400" dirty="0" smtClean="0"/>
              <a:t>Techniques for Query Processing</a:t>
            </a:r>
          </a:p>
          <a:p>
            <a:pPr lvl="1" eaLnBrk="1" hangingPunct="1">
              <a:lnSpc>
                <a:spcPct val="80000"/>
              </a:lnSpc>
            </a:pPr>
            <a:r>
              <a:rPr lang="en-US" sz="2000" dirty="0" smtClean="0"/>
              <a:t>Topologies for Data Collection</a:t>
            </a:r>
          </a:p>
          <a:p>
            <a:pPr lvl="1" eaLnBrk="1" hangingPunct="1">
              <a:lnSpc>
                <a:spcPct val="80000"/>
              </a:lnSpc>
            </a:pPr>
            <a:r>
              <a:rPr lang="en-US" sz="2000" dirty="0" smtClean="0"/>
              <a:t>Data Reduction based on user-specified data quality</a:t>
            </a:r>
          </a:p>
          <a:p>
            <a:pPr lvl="1" eaLnBrk="1" hangingPunct="1">
              <a:lnSpc>
                <a:spcPct val="80000"/>
              </a:lnSpc>
            </a:pPr>
            <a:r>
              <a:rPr lang="en-US" sz="2000" dirty="0" smtClean="0"/>
              <a:t>Detecting Outliers</a:t>
            </a:r>
          </a:p>
          <a:p>
            <a:pPr eaLnBrk="1" hangingPunct="1"/>
            <a:endParaRPr lang="en-US" sz="2400" dirty="0" smtClean="0"/>
          </a:p>
          <a:p>
            <a:pPr eaLnBrk="1" hangingPunct="1"/>
            <a:r>
              <a:rPr lang="en-US" sz="2400" dirty="0" smtClean="0"/>
              <a:t>Conclusions</a:t>
            </a:r>
            <a:endParaRPr lang="el-GR" sz="2000" dirty="0" smtClean="0"/>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9</a:t>
            </a:fld>
            <a:endParaRPr lang="el-GR"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p:txBody>
          <a:bodyPr/>
          <a:lstStyle/>
          <a:p>
            <a:pPr eaLnBrk="1" hangingPunct="1"/>
            <a:r>
              <a:rPr lang="en-US" dirty="0" smtClean="0"/>
              <a:t>Parts of a Sensor</a:t>
            </a:r>
          </a:p>
        </p:txBody>
      </p:sp>
      <p:sp>
        <p:nvSpPr>
          <p:cNvPr id="11267" name="Rectangle 3"/>
          <p:cNvSpPr>
            <a:spLocks noGrp="1" noChangeArrowheads="1"/>
          </p:cNvSpPr>
          <p:nvPr>
            <p:ph type="body" idx="1"/>
          </p:nvPr>
        </p:nvSpPr>
        <p:spPr>
          <a:xfrm>
            <a:off x="468313" y="1557338"/>
            <a:ext cx="8026400" cy="4679950"/>
          </a:xfrm>
        </p:spPr>
        <p:txBody>
          <a:bodyPr/>
          <a:lstStyle/>
          <a:p>
            <a:pPr eaLnBrk="1" hangingPunct="1">
              <a:lnSpc>
                <a:spcPct val="90000"/>
              </a:lnSpc>
            </a:pPr>
            <a:r>
              <a:rPr lang="en-US" sz="2400" dirty="0" smtClean="0"/>
              <a:t>Sensing equipment (sensor and data acquisition boards)</a:t>
            </a:r>
          </a:p>
          <a:p>
            <a:pPr lvl="1" eaLnBrk="1" hangingPunct="1">
              <a:lnSpc>
                <a:spcPct val="90000"/>
              </a:lnSpc>
            </a:pPr>
            <a:r>
              <a:rPr lang="en-US" sz="2000" dirty="0" smtClean="0"/>
              <a:t>Internal (“built-in”) vs external sensing capabilities</a:t>
            </a:r>
            <a:endParaRPr lang="el-GR" sz="2000" dirty="0" smtClean="0"/>
          </a:p>
          <a:p>
            <a:pPr eaLnBrk="1" hangingPunct="1">
              <a:lnSpc>
                <a:spcPct val="90000"/>
              </a:lnSpc>
            </a:pPr>
            <a:r>
              <a:rPr lang="en-US" sz="2400" dirty="0" smtClean="0"/>
              <a:t>CPU</a:t>
            </a:r>
            <a:endParaRPr lang="el-GR" sz="2400" dirty="0" smtClean="0"/>
          </a:p>
          <a:p>
            <a:pPr eaLnBrk="1" hangingPunct="1">
              <a:lnSpc>
                <a:spcPct val="90000"/>
              </a:lnSpc>
            </a:pPr>
            <a:r>
              <a:rPr lang="en-US" sz="2400" dirty="0" smtClean="0"/>
              <a:t>Memory</a:t>
            </a:r>
            <a:endParaRPr lang="el-GR" sz="2400" dirty="0" smtClean="0"/>
          </a:p>
          <a:p>
            <a:pPr eaLnBrk="1" hangingPunct="1">
              <a:lnSpc>
                <a:spcPct val="90000"/>
              </a:lnSpc>
            </a:pPr>
            <a:r>
              <a:rPr lang="en-US" sz="2400" dirty="0" smtClean="0"/>
              <a:t>Battery</a:t>
            </a:r>
            <a:endParaRPr lang="el-GR" sz="2400" dirty="0" smtClean="0"/>
          </a:p>
          <a:p>
            <a:pPr lvl="1" eaLnBrk="1" hangingPunct="1">
              <a:lnSpc>
                <a:spcPct val="90000"/>
              </a:lnSpc>
            </a:pPr>
            <a:r>
              <a:rPr lang="en-US" sz="2000" dirty="0" smtClean="0"/>
              <a:t>Some sensors may collect gather energy from the sun, vibrations etc</a:t>
            </a:r>
            <a:endParaRPr lang="el-GR" sz="2000" dirty="0" smtClean="0"/>
          </a:p>
          <a:p>
            <a:pPr eaLnBrk="1" hangingPunct="1">
              <a:lnSpc>
                <a:spcPct val="90000"/>
              </a:lnSpc>
            </a:pPr>
            <a:r>
              <a:rPr lang="en-US" sz="2400" dirty="0" smtClean="0"/>
              <a:t>Radio to transmit/receive data from other sensors</a:t>
            </a:r>
            <a:endParaRPr lang="en-US" sz="20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10</a:t>
            </a:fld>
            <a:endParaRPr lang="el-GR"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266" name="Picture 29"/>
          <p:cNvPicPr>
            <a:picLocks noChangeAspect="1" noChangeArrowheads="1"/>
          </p:cNvPicPr>
          <p:nvPr/>
        </p:nvPicPr>
        <p:blipFill>
          <a:blip r:embed="rId2"/>
          <a:srcRect/>
          <a:stretch>
            <a:fillRect/>
          </a:stretch>
        </p:blipFill>
        <p:spPr bwMode="auto">
          <a:xfrm>
            <a:off x="1928813" y="1635125"/>
            <a:ext cx="2422525" cy="1676400"/>
          </a:xfrm>
          <a:prstGeom prst="rect">
            <a:avLst/>
          </a:prstGeom>
          <a:noFill/>
          <a:ln w="9525">
            <a:noFill/>
            <a:miter lim="800000"/>
            <a:headEnd/>
            <a:tailEnd/>
          </a:ln>
        </p:spPr>
      </p:pic>
      <p:pic>
        <p:nvPicPr>
          <p:cNvPr id="11267" name="Picture 30"/>
          <p:cNvPicPr>
            <a:picLocks noChangeAspect="1" noChangeArrowheads="1"/>
          </p:cNvPicPr>
          <p:nvPr/>
        </p:nvPicPr>
        <p:blipFill>
          <a:blip r:embed="rId3"/>
          <a:srcRect/>
          <a:stretch>
            <a:fillRect/>
          </a:stretch>
        </p:blipFill>
        <p:spPr bwMode="auto">
          <a:xfrm>
            <a:off x="4500563" y="1285875"/>
            <a:ext cx="2516187" cy="2122488"/>
          </a:xfrm>
          <a:prstGeom prst="rect">
            <a:avLst/>
          </a:prstGeom>
          <a:noFill/>
          <a:ln w="9525">
            <a:noFill/>
            <a:miter lim="800000"/>
            <a:headEnd/>
            <a:tailEnd/>
          </a:ln>
        </p:spPr>
      </p:pic>
      <p:sp>
        <p:nvSpPr>
          <p:cNvPr id="11268" name="Rectangle 2"/>
          <p:cNvSpPr>
            <a:spLocks noGrp="1" noChangeArrowheads="1"/>
          </p:cNvSpPr>
          <p:nvPr>
            <p:ph type="title"/>
          </p:nvPr>
        </p:nvSpPr>
        <p:spPr/>
        <p:txBody>
          <a:bodyPr/>
          <a:lstStyle/>
          <a:p>
            <a:pPr eaLnBrk="1" hangingPunct="1"/>
            <a:r>
              <a:rPr lang="en-US" sz="4000" dirty="0" smtClean="0"/>
              <a:t>Sensor Parts </a:t>
            </a:r>
            <a:r>
              <a:rPr lang="el-GR" sz="4000" dirty="0" smtClean="0"/>
              <a:t>- </a:t>
            </a:r>
            <a:r>
              <a:rPr lang="en-US" sz="4000" dirty="0" smtClean="0"/>
              <a:t>Example</a:t>
            </a:r>
          </a:p>
        </p:txBody>
      </p:sp>
      <p:graphicFrame>
        <p:nvGraphicFramePr>
          <p:cNvPr id="99360" name="Group 32"/>
          <p:cNvGraphicFramePr>
            <a:graphicFrameLocks noGrp="1"/>
          </p:cNvGraphicFramePr>
          <p:nvPr>
            <p:ph idx="1"/>
          </p:nvPr>
        </p:nvGraphicFramePr>
        <p:xfrm>
          <a:off x="285750" y="3357563"/>
          <a:ext cx="8643998" cy="3379153"/>
        </p:xfrm>
        <a:graphic>
          <a:graphicData uri="http://schemas.openxmlformats.org/drawingml/2006/table">
            <a:tbl>
              <a:tblPr/>
              <a:tblGrid>
                <a:gridCol w="1670689"/>
                <a:gridCol w="2033882"/>
                <a:gridCol w="2179159"/>
                <a:gridCol w="2760268"/>
              </a:tblGrid>
              <a:tr h="730250">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n-GB" sz="2800" b="0" i="0" u="none" strike="noStrike" cap="none" normalizeH="0" baseline="0" dirty="0" smtClean="0">
                        <a:ln>
                          <a:noFill/>
                        </a:ln>
                        <a:solidFill>
                          <a:schemeClr val="tx1"/>
                        </a:solidFill>
                        <a:effectLst/>
                        <a:latin typeface="Arial"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Berkeley Mica2</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err="1" smtClean="0">
                          <a:ln>
                            <a:noFill/>
                          </a:ln>
                          <a:solidFill>
                            <a:schemeClr val="tx1"/>
                          </a:solidFill>
                          <a:effectLst/>
                          <a:latin typeface="Arial" charset="0"/>
                        </a:rPr>
                        <a:t>Stargate</a:t>
                      </a:r>
                      <a:endParaRPr kumimoji="0" lang="en-US" sz="1800" b="0" i="0" u="none" strike="noStrike" cap="none" normalizeH="0" baseline="0" dirty="0" smtClean="0">
                        <a:ln>
                          <a:noFill/>
                        </a:ln>
                        <a:solidFill>
                          <a:schemeClr val="tx1"/>
                        </a:solidFill>
                        <a:effectLst/>
                        <a:latin typeface="Arial" charset="0"/>
                      </a:endParaRPr>
                    </a:p>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(Intel PXA255 </a:t>
                      </a:r>
                      <a:r>
                        <a:rPr kumimoji="0" lang="en-US" sz="1800" b="0" i="0" u="none" strike="noStrike" cap="none" normalizeH="0" baseline="0" dirty="0" err="1" smtClean="0">
                          <a:ln>
                            <a:noFill/>
                          </a:ln>
                          <a:solidFill>
                            <a:schemeClr val="tx1"/>
                          </a:solidFill>
                          <a:effectLst/>
                          <a:latin typeface="Arial" charset="0"/>
                        </a:rPr>
                        <a:t>cpu</a:t>
                      </a:r>
                      <a:r>
                        <a:rPr kumimoji="0" lang="en-US" sz="1800" b="0" i="0" u="none" strike="noStrike" cap="none" normalizeH="0" baseline="0" dirty="0" smtClean="0">
                          <a:ln>
                            <a:noFill/>
                          </a:ln>
                          <a:solidFill>
                            <a:schemeClr val="tx1"/>
                          </a:solidFill>
                          <a:effectLst/>
                          <a:latin typeface="Arial" charset="0"/>
                        </a:rPr>
                        <a:t>)</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Constraint</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485775">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Battery</a:t>
                      </a: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l-GR" sz="1800" b="0" i="0" u="none" strike="noStrike" cap="none" normalizeH="0" baseline="0" dirty="0" smtClean="0">
                          <a:ln>
                            <a:noFill/>
                          </a:ln>
                          <a:solidFill>
                            <a:schemeClr val="tx1"/>
                          </a:solidFill>
                          <a:effectLst/>
                          <a:latin typeface="Arial" charset="0"/>
                        </a:rPr>
                        <a:t>2 ΑΑ</a:t>
                      </a:r>
                      <a:endParaRPr kumimoji="0" lang="en-US" sz="1800" b="0" i="0" u="none" strike="noStrike" cap="none" normalizeH="0" baseline="0" dirty="0" smtClean="0">
                        <a:ln>
                          <a:noFill/>
                        </a:ln>
                        <a:solidFill>
                          <a:schemeClr val="tx1"/>
                        </a:solidFill>
                        <a:effectLst/>
                        <a:latin typeface="Arial"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Li-Ion</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Conserve to increase network lifetime</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485775">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CPU</a:t>
                      </a: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7.38 MHz</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400 MHz</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Computationally cheap algorithms</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728663">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Memory</a:t>
                      </a: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4KB SRAM,</a:t>
                      </a:r>
                    </a:p>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512 KB EEPROM</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up to </a:t>
                      </a:r>
                      <a:r>
                        <a:rPr kumimoji="0" lang="el-GR" sz="1800" b="0" i="0" u="none" strike="noStrike" cap="none" normalizeH="0" baseline="0" dirty="0" smtClean="0">
                          <a:ln>
                            <a:noFill/>
                          </a:ln>
                          <a:solidFill>
                            <a:schemeClr val="tx1"/>
                          </a:solidFill>
                          <a:effectLst/>
                          <a:latin typeface="Arial" charset="0"/>
                        </a:rPr>
                        <a:t> </a:t>
                      </a:r>
                      <a:r>
                        <a:rPr kumimoji="0" lang="en-US" sz="1800" b="0" i="0" u="none" strike="noStrike" cap="none" normalizeH="0" baseline="0" dirty="0" smtClean="0">
                          <a:ln>
                            <a:noFill/>
                          </a:ln>
                          <a:solidFill>
                            <a:schemeClr val="tx1"/>
                          </a:solidFill>
                          <a:effectLst/>
                          <a:latin typeface="Arial" charset="0"/>
                        </a:rPr>
                        <a:t>256 MB FLASH</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Algorithms with low memory requirements</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454025">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Radio</a:t>
                      </a: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l-GR" sz="1800" b="0" i="0" u="none" strike="noStrike" cap="none" normalizeH="0" baseline="0" smtClean="0">
                          <a:ln>
                            <a:noFill/>
                          </a:ln>
                          <a:solidFill>
                            <a:schemeClr val="tx1"/>
                          </a:solidFill>
                          <a:effectLst/>
                          <a:latin typeface="Arial" charset="0"/>
                        </a:rPr>
                        <a:t>30</a:t>
                      </a:r>
                      <a:r>
                        <a:rPr kumimoji="0" lang="en-US" sz="1800" b="0" i="0" u="none" strike="noStrike" cap="none" normalizeH="0" baseline="0" smtClean="0">
                          <a:ln>
                            <a:noFill/>
                          </a:ln>
                          <a:solidFill>
                            <a:schemeClr val="tx1"/>
                          </a:solidFill>
                          <a:effectLst/>
                          <a:latin typeface="Arial" charset="0"/>
                        </a:rPr>
                        <a:t>0 </a:t>
                      </a:r>
                      <a:r>
                        <a:rPr kumimoji="0" lang="el-GR" sz="1800" b="0" i="0" u="none" strike="noStrike" cap="none" normalizeH="0" baseline="0" smtClean="0">
                          <a:ln>
                            <a:noFill/>
                          </a:ln>
                          <a:solidFill>
                            <a:schemeClr val="tx1"/>
                          </a:solidFill>
                          <a:effectLst/>
                          <a:latin typeface="Arial" charset="0"/>
                        </a:rPr>
                        <a:t>μέτρα</a:t>
                      </a:r>
                      <a:endParaRPr kumimoji="0" lang="en-US" sz="1800" b="0" i="0" u="none" strike="noStrike" cap="none" normalizeH="0" baseline="0" smtClean="0">
                        <a:ln>
                          <a:noFill/>
                        </a:ln>
                        <a:solidFill>
                          <a:schemeClr val="tx1"/>
                        </a:solidFill>
                        <a:effectLst/>
                        <a:latin typeface="Arial"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Depends on radio model</a:t>
                      </a: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
                          <a:schemeClr val="bg2"/>
                        </a:buClr>
                        <a:buSzTx/>
                        <a:buFont typeface="Wingdings" pitchFamily="2" charset="2"/>
                        <a:buNone/>
                        <a:tabLst/>
                      </a:pPr>
                      <a:r>
                        <a:rPr kumimoji="0" lang="en-US" sz="1800" b="0" i="0" u="none" strike="noStrike" cap="none" normalizeH="0" baseline="0" dirty="0" smtClean="0">
                          <a:ln>
                            <a:noFill/>
                          </a:ln>
                          <a:solidFill>
                            <a:schemeClr val="tx1"/>
                          </a:solidFill>
                          <a:effectLst/>
                          <a:latin typeface="Arial" charset="0"/>
                        </a:rPr>
                        <a:t>Transmission range, bandwidth (bits/sec)</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bl>
          </a:graphicData>
        </a:graphic>
      </p:graphicFrame>
      <p:grpSp>
        <p:nvGrpSpPr>
          <p:cNvPr id="2" name="Group 10"/>
          <p:cNvGrpSpPr>
            <a:grpSpLocks/>
          </p:cNvGrpSpPr>
          <p:nvPr/>
        </p:nvGrpSpPr>
        <p:grpSpPr bwMode="auto">
          <a:xfrm>
            <a:off x="214313" y="2357438"/>
            <a:ext cx="8786812" cy="2428875"/>
            <a:chOff x="214282" y="2357430"/>
            <a:chExt cx="8786874" cy="2428892"/>
          </a:xfrm>
        </p:grpSpPr>
        <p:sp>
          <p:nvSpPr>
            <p:cNvPr id="11302" name="Oval 6"/>
            <p:cNvSpPr>
              <a:spLocks noChangeArrowheads="1"/>
            </p:cNvSpPr>
            <p:nvPr/>
          </p:nvSpPr>
          <p:spPr bwMode="auto">
            <a:xfrm>
              <a:off x="285720" y="4071966"/>
              <a:ext cx="8715436" cy="714356"/>
            </a:xfrm>
            <a:prstGeom prst="ellipse">
              <a:avLst/>
            </a:prstGeom>
            <a:noFill/>
            <a:ln w="22225" algn="ctr">
              <a:solidFill>
                <a:srgbClr val="FF0000"/>
              </a:solidFill>
              <a:round/>
              <a:headEnd/>
              <a:tailEnd/>
            </a:ln>
          </p:spPr>
          <p:txBody>
            <a:bodyPr wrap="none" anchor="ctr"/>
            <a:lstStyle/>
            <a:p>
              <a:pPr algn="ctr"/>
              <a:endParaRPr lang="el-GR"/>
            </a:p>
          </p:txBody>
        </p:sp>
        <p:cxnSp>
          <p:nvCxnSpPr>
            <p:cNvPr id="11303" name="Straight Arrow Connector 8"/>
            <p:cNvCxnSpPr>
              <a:cxnSpLocks noChangeShapeType="1"/>
              <a:stCxn id="11302" idx="1"/>
            </p:cNvCxnSpPr>
            <p:nvPr/>
          </p:nvCxnSpPr>
          <p:spPr bwMode="auto">
            <a:xfrm rot="16200000" flipV="1">
              <a:off x="657261" y="3271774"/>
              <a:ext cx="1176209" cy="633405"/>
            </a:xfrm>
            <a:prstGeom prst="straightConnector1">
              <a:avLst/>
            </a:prstGeom>
            <a:noFill/>
            <a:ln w="22225" algn="ctr">
              <a:solidFill>
                <a:srgbClr val="FF0000"/>
              </a:solidFill>
              <a:round/>
              <a:headEnd/>
              <a:tailEnd type="arrow" w="med" len="med"/>
            </a:ln>
          </p:spPr>
        </p:cxnSp>
        <p:sp>
          <p:nvSpPr>
            <p:cNvPr id="11304" name="TextBox 9"/>
            <p:cNvSpPr txBox="1">
              <a:spLocks noChangeArrowheads="1"/>
            </p:cNvSpPr>
            <p:nvPr/>
          </p:nvSpPr>
          <p:spPr bwMode="auto">
            <a:xfrm>
              <a:off x="214282" y="2357430"/>
              <a:ext cx="1571636" cy="646336"/>
            </a:xfrm>
            <a:prstGeom prst="rect">
              <a:avLst/>
            </a:prstGeom>
            <a:noFill/>
            <a:ln w="9525">
              <a:noFill/>
              <a:miter lim="800000"/>
              <a:headEnd/>
              <a:tailEnd/>
            </a:ln>
          </p:spPr>
          <p:txBody>
            <a:bodyPr>
              <a:spAutoFit/>
            </a:bodyPr>
            <a:lstStyle/>
            <a:p>
              <a:pPr algn="ctr"/>
              <a:r>
                <a:rPr lang="en-US" b="1" dirty="0" smtClean="0">
                  <a:solidFill>
                    <a:srgbClr val="FF0000"/>
                  </a:solidFill>
                </a:rPr>
                <a:t>Main Constraint</a:t>
              </a:r>
              <a:endParaRPr lang="el-GR" b="1" dirty="0">
                <a:solidFill>
                  <a:srgbClr val="FF0000"/>
                </a:solidFill>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p:txBody>
          <a:bodyPr/>
          <a:lstStyle/>
          <a:p>
            <a:pPr eaLnBrk="1" hangingPunct="1"/>
            <a:r>
              <a:rPr lang="en-US" dirty="0" smtClean="0"/>
              <a:t>Energy Constraints</a:t>
            </a:r>
          </a:p>
        </p:txBody>
      </p:sp>
      <p:sp>
        <p:nvSpPr>
          <p:cNvPr id="12291" name="Rectangle 3"/>
          <p:cNvSpPr>
            <a:spLocks noGrp="1" noChangeArrowheads="1"/>
          </p:cNvSpPr>
          <p:nvPr>
            <p:ph type="body" idx="1"/>
          </p:nvPr>
        </p:nvSpPr>
        <p:spPr/>
        <p:txBody>
          <a:bodyPr/>
          <a:lstStyle/>
          <a:p>
            <a:pPr eaLnBrk="1" hangingPunct="1"/>
            <a:r>
              <a:rPr lang="el-GR" sz="2800" dirty="0" smtClean="0"/>
              <a:t> </a:t>
            </a:r>
            <a:r>
              <a:rPr lang="en-US" sz="2800" dirty="0" smtClean="0"/>
              <a:t>3-5% battery yearly increase</a:t>
            </a:r>
            <a:endParaRPr lang="el-GR" sz="2800" dirty="0" smtClean="0"/>
          </a:p>
          <a:p>
            <a:pPr lvl="1" eaLnBrk="1" hangingPunct="1"/>
            <a:r>
              <a:rPr lang="en-US" sz="2400" dirty="0" smtClean="0"/>
              <a:t>CPU speed increases much faster</a:t>
            </a:r>
          </a:p>
          <a:p>
            <a:pPr lvl="2" eaLnBrk="1" hangingPunct="1"/>
            <a:r>
              <a:rPr lang="en-US" sz="2000" dirty="0" smtClean="0"/>
              <a:t>However, energy per </a:t>
            </a:r>
            <a:r>
              <a:rPr lang="en-US" sz="2000" dirty="0" err="1" smtClean="0"/>
              <a:t>cpu</a:t>
            </a:r>
            <a:r>
              <a:rPr lang="en-US" sz="2000" dirty="0" smtClean="0"/>
              <a:t> instruction decreases</a:t>
            </a:r>
            <a:endParaRPr lang="en-US" sz="2800" dirty="0" smtClean="0"/>
          </a:p>
          <a:p>
            <a:pPr eaLnBrk="1" hangingPunct="1"/>
            <a:r>
              <a:rPr lang="el-GR" sz="2800" dirty="0" smtClean="0"/>
              <a:t> </a:t>
            </a:r>
            <a:r>
              <a:rPr lang="en-US" sz="2800" dirty="0" smtClean="0"/>
              <a:t>Some applications: unattended deployment</a:t>
            </a:r>
          </a:p>
          <a:p>
            <a:pPr lvl="1" eaLnBrk="1" hangingPunct="1"/>
            <a:r>
              <a:rPr lang="en-US" sz="2400" dirty="0" err="1" smtClean="0"/>
              <a:t>Eg</a:t>
            </a:r>
            <a:r>
              <a:rPr lang="en-US" sz="2400" dirty="0" smtClean="0"/>
              <a:t>: Disaster scenarios, military environments…</a:t>
            </a:r>
            <a:endParaRPr lang="el-GR" sz="2400" dirty="0" smtClean="0"/>
          </a:p>
          <a:p>
            <a:pPr lvl="1" eaLnBrk="1" hangingPunct="1"/>
            <a:r>
              <a:rPr lang="en-US" sz="2400" dirty="0" smtClean="0"/>
              <a:t>Often hard or impossible to replace batteries</a:t>
            </a:r>
            <a:endParaRPr lang="en-US" sz="2800" dirty="0" smtClean="0"/>
          </a:p>
          <a:p>
            <a:pPr eaLnBrk="1" hangingPunct="1"/>
            <a:r>
              <a:rPr lang="el-GR" sz="2800" dirty="0" smtClean="0"/>
              <a:t> </a:t>
            </a:r>
            <a:r>
              <a:rPr lang="en-US" sz="2800" dirty="0" smtClean="0"/>
              <a:t>Maximizing network lifetime is the main target</a:t>
            </a:r>
          </a:p>
          <a:p>
            <a:pPr lvl="1" eaLnBrk="1" hangingPunct="1"/>
            <a:r>
              <a:rPr lang="en-US" sz="2400" dirty="0" smtClean="0"/>
              <a:t>Cost-effective only if sensor networks last long</a:t>
            </a:r>
          </a:p>
          <a:p>
            <a:pPr lvl="1" eaLnBrk="1" hangingPunct="1"/>
            <a:r>
              <a:rPr lang="en-US" sz="2400" dirty="0" smtClean="0"/>
              <a:t>Applications with sensors without power constraints are much easier to handle</a:t>
            </a:r>
            <a:endParaRPr lang="el-GR" sz="24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12</a:t>
            </a:fld>
            <a:endParaRPr lang="el-GR" dirty="0"/>
          </a:p>
        </p:txBody>
      </p:sp>
    </p:spTree>
  </p:cSld>
  <p:clrMapOvr>
    <a:masterClrMapping/>
  </p:clrMapOvr>
  <p:transition advTm="60000"/>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p:txBody>
          <a:bodyPr/>
          <a:lstStyle/>
          <a:p>
            <a:pPr eaLnBrk="1" hangingPunct="1"/>
            <a:r>
              <a:rPr lang="en-US" sz="4000" dirty="0" smtClean="0"/>
              <a:t>Sources of Energy Drain</a:t>
            </a:r>
          </a:p>
        </p:txBody>
      </p:sp>
      <p:sp>
        <p:nvSpPr>
          <p:cNvPr id="14339" name="Rectangle 3"/>
          <p:cNvSpPr>
            <a:spLocks noGrp="1" noChangeArrowheads="1"/>
          </p:cNvSpPr>
          <p:nvPr>
            <p:ph type="body" idx="1"/>
          </p:nvPr>
        </p:nvSpPr>
        <p:spPr>
          <a:xfrm>
            <a:off x="457200" y="1403367"/>
            <a:ext cx="8229600" cy="4525963"/>
          </a:xfrm>
        </p:spPr>
        <p:txBody>
          <a:bodyPr/>
          <a:lstStyle/>
          <a:p>
            <a:pPr eaLnBrk="1" hangingPunct="1"/>
            <a:r>
              <a:rPr lang="en-US" sz="2400" dirty="0" err="1" smtClean="0"/>
              <a:t>Cpu</a:t>
            </a:r>
            <a:r>
              <a:rPr lang="en-US" sz="2400" dirty="0" smtClean="0"/>
              <a:t> computations</a:t>
            </a:r>
            <a:endParaRPr lang="el-GR" sz="2400" dirty="0" smtClean="0"/>
          </a:p>
          <a:p>
            <a:pPr eaLnBrk="1" hangingPunct="1"/>
            <a:r>
              <a:rPr lang="en-US" sz="2400" dirty="0" smtClean="0"/>
              <a:t>Measurements from sensing equipments (cost depends on what you sense)</a:t>
            </a:r>
            <a:endParaRPr lang="el-GR" sz="2400" dirty="0" smtClean="0"/>
          </a:p>
          <a:p>
            <a:pPr eaLnBrk="1" hangingPunct="1"/>
            <a:r>
              <a:rPr lang="en-US" sz="2400" dirty="0" smtClean="0"/>
              <a:t>Very small energy</a:t>
            </a:r>
            <a:r>
              <a:rPr lang="el-GR" sz="2400" dirty="0" smtClean="0"/>
              <a:t> </a:t>
            </a:r>
            <a:r>
              <a:rPr lang="en-US" sz="2400" dirty="0" smtClean="0"/>
              <a:t>consumption in sleep mode</a:t>
            </a:r>
          </a:p>
          <a:p>
            <a:pPr eaLnBrk="1" hangingPunct="1"/>
            <a:r>
              <a:rPr lang="en-US" sz="2400" dirty="0" smtClean="0"/>
              <a:t>Radio is main source</a:t>
            </a:r>
          </a:p>
          <a:p>
            <a:pPr lvl="1" eaLnBrk="1" hangingPunct="1"/>
            <a:r>
              <a:rPr lang="en-US" sz="2000" dirty="0" smtClean="0"/>
              <a:t>cost(Transmitting) &gt; cost(Receiving) ≥ cost(idle listening)</a:t>
            </a:r>
            <a:r>
              <a:rPr lang="el-GR" sz="2000" dirty="0" smtClean="0"/>
              <a:t> </a:t>
            </a:r>
            <a:endParaRPr lang="en-US" sz="2000" dirty="0" smtClean="0"/>
          </a:p>
          <a:p>
            <a:pPr lvl="1" eaLnBrk="1" hangingPunct="1"/>
            <a:r>
              <a:rPr lang="en-US" sz="2000" dirty="0" smtClean="0"/>
              <a:t>Popular goal: reduce #transmitted bits</a:t>
            </a:r>
          </a:p>
          <a:p>
            <a:pPr lvl="1" eaLnBrk="1" hangingPunct="1"/>
            <a:r>
              <a:rPr lang="en-US" sz="2000" dirty="0" smtClean="0"/>
              <a:t>Synchronization + communication protocols equally important</a:t>
            </a:r>
          </a:p>
          <a:p>
            <a:pPr lvl="2" eaLnBrk="1" hangingPunct="1"/>
            <a:r>
              <a:rPr lang="en-US" sz="1800" dirty="0" smtClean="0"/>
              <a:t>I.e., cost of transmitting K bits depends on duty cycle (percentage of time sensor is awake to listen for data)</a:t>
            </a:r>
          </a:p>
          <a:p>
            <a:pPr lvl="2" eaLnBrk="1" hangingPunct="1"/>
            <a:r>
              <a:rPr lang="en-US" sz="1800" dirty="0" smtClean="0"/>
              <a:t>Idle listening for too long is extremely costly</a:t>
            </a:r>
            <a:endParaRPr lang="en-US" dirty="0" smtClean="0"/>
          </a:p>
          <a:p>
            <a:pPr eaLnBrk="1" hangingPunct="1">
              <a:buNone/>
            </a:pPr>
            <a:endParaRPr lang="el-GR" sz="24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13</a:t>
            </a:fld>
            <a:endParaRPr lang="el-GR" dirty="0"/>
          </a:p>
        </p:txBody>
      </p:sp>
      <p:pic>
        <p:nvPicPr>
          <p:cNvPr id="17409" name="Picture 1"/>
          <p:cNvPicPr>
            <a:picLocks noChangeAspect="1" noChangeArrowheads="1"/>
          </p:cNvPicPr>
          <p:nvPr/>
        </p:nvPicPr>
        <p:blipFill>
          <a:blip r:embed="rId2"/>
          <a:srcRect/>
          <a:stretch>
            <a:fillRect/>
          </a:stretch>
        </p:blipFill>
        <p:spPr bwMode="auto">
          <a:xfrm>
            <a:off x="2714612" y="5177612"/>
            <a:ext cx="4552950" cy="1666875"/>
          </a:xfrm>
          <a:prstGeom prst="rect">
            <a:avLst/>
          </a:prstGeom>
          <a:noFill/>
          <a:ln w="9525">
            <a:noFill/>
            <a:miter lim="800000"/>
            <a:headEnd/>
            <a:tailEnd/>
          </a:ln>
        </p:spPr>
      </p:pic>
    </p:spTree>
  </p:cSld>
  <p:clrMapOvr>
    <a:masterClrMapping/>
  </p:clrMapOvr>
  <p:transition advTm="6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7409"/>
                                        </p:tgtEl>
                                        <p:attrNameLst>
                                          <p:attrName>style.visibility</p:attrName>
                                        </p:attrNameLst>
                                      </p:cBhvr>
                                      <p:to>
                                        <p:strVal val="visible"/>
                                      </p:to>
                                    </p:set>
                                  </p:childTnLst>
                                  <p:subTnLst>
                                    <p:set>
                                      <p:cBhvr override="childStyle">
                                        <p:cTn dur="1" fill="hold" display="0" masterRel="nextClick" afterEffect="1"/>
                                        <p:tgtEl>
                                          <p:spTgt spid="17409"/>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339">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p:txBody>
          <a:bodyPr/>
          <a:lstStyle/>
          <a:p>
            <a:pPr eaLnBrk="1" hangingPunct="1"/>
            <a:r>
              <a:rPr lang="en-US" sz="4000" dirty="0" smtClean="0"/>
              <a:t>Assumptions and Goals in Subsequent Algorithms</a:t>
            </a:r>
          </a:p>
        </p:txBody>
      </p:sp>
      <p:sp>
        <p:nvSpPr>
          <p:cNvPr id="14339" name="Rectangle 3"/>
          <p:cNvSpPr>
            <a:spLocks noGrp="1" noChangeArrowheads="1"/>
          </p:cNvSpPr>
          <p:nvPr>
            <p:ph type="body" idx="1"/>
          </p:nvPr>
        </p:nvSpPr>
        <p:spPr/>
        <p:txBody>
          <a:bodyPr/>
          <a:lstStyle/>
          <a:p>
            <a:pPr eaLnBrk="1" hangingPunct="1"/>
            <a:r>
              <a:rPr lang="en-US" sz="2000" dirty="0" smtClean="0"/>
              <a:t>Research Emphasis on more constrained environments</a:t>
            </a:r>
          </a:p>
          <a:p>
            <a:pPr lvl="1" eaLnBrk="1" hangingPunct="1"/>
            <a:r>
              <a:rPr lang="en-US" sz="1800" dirty="0" smtClean="0"/>
              <a:t>Wireless communication, short transmission ranges</a:t>
            </a:r>
          </a:p>
          <a:p>
            <a:pPr lvl="2" eaLnBrk="1" hangingPunct="1"/>
            <a:r>
              <a:rPr lang="en-US" sz="1600" dirty="0" smtClean="0"/>
              <a:t>One or more base stations with increased capabilities may exist</a:t>
            </a:r>
          </a:p>
          <a:p>
            <a:pPr lvl="2" eaLnBrk="1" hangingPunct="1"/>
            <a:r>
              <a:rPr lang="en-US" sz="1600" dirty="0" smtClean="0"/>
              <a:t>Candidates for gateways to the semantic sensor web</a:t>
            </a:r>
          </a:p>
          <a:p>
            <a:pPr lvl="1" eaLnBrk="1" hangingPunct="1"/>
            <a:r>
              <a:rPr lang="en-US" sz="1800" dirty="0" smtClean="0"/>
              <a:t>Energy limitations (battery powered sensors)</a:t>
            </a:r>
            <a:endParaRPr lang="en-US" sz="2000" dirty="0" smtClean="0"/>
          </a:p>
          <a:p>
            <a:pPr eaLnBrk="1" hangingPunct="1"/>
            <a:r>
              <a:rPr lang="en-US" sz="2000" dirty="0" smtClean="0"/>
              <a:t>Goal of algorithms in all applications that follow:</a:t>
            </a:r>
          </a:p>
          <a:p>
            <a:pPr lvl="1" eaLnBrk="1" hangingPunct="1"/>
            <a:r>
              <a:rPr lang="en-US" sz="1800" dirty="0" smtClean="0"/>
              <a:t>Preserve Energy</a:t>
            </a:r>
          </a:p>
          <a:p>
            <a:pPr lvl="1" eaLnBrk="1" hangingPunct="1"/>
            <a:r>
              <a:rPr lang="en-US" sz="1800" dirty="0" smtClean="0"/>
              <a:t>Organize sensors and their schedules</a:t>
            </a:r>
          </a:p>
          <a:p>
            <a:pPr lvl="2" eaLnBrk="1" hangingPunct="1"/>
            <a:r>
              <a:rPr lang="en-US" sz="1600" dirty="0" smtClean="0"/>
              <a:t>Good schedules allow sensors to power down their radios/</a:t>
            </a:r>
            <a:r>
              <a:rPr lang="en-US" sz="1600" dirty="0" err="1" smtClean="0"/>
              <a:t>cpus</a:t>
            </a:r>
            <a:r>
              <a:rPr lang="en-US" sz="1600" dirty="0" smtClean="0"/>
              <a:t> and go into a sleep mode</a:t>
            </a:r>
          </a:p>
          <a:p>
            <a:pPr lvl="1" eaLnBrk="1" hangingPunct="1"/>
            <a:r>
              <a:rPr lang="en-US" sz="1800" dirty="0" smtClean="0"/>
              <a:t>Reduce size of transmitted data</a:t>
            </a:r>
          </a:p>
          <a:p>
            <a:pPr eaLnBrk="1" hangingPunct="1"/>
            <a:r>
              <a:rPr lang="en-US" sz="2000" dirty="0" smtClean="0"/>
              <a:t>Processing (</a:t>
            </a:r>
            <a:r>
              <a:rPr lang="en-US" sz="2000" dirty="0" err="1" smtClean="0"/>
              <a:t>esp</a:t>
            </a:r>
            <a:r>
              <a:rPr lang="en-US" sz="2000" dirty="0" smtClean="0"/>
              <a:t>, aggregation) focuses on numeric measurements</a:t>
            </a:r>
          </a:p>
          <a:p>
            <a:pPr eaLnBrk="1" hangingPunct="1"/>
            <a:r>
              <a:rPr lang="en-US" sz="2000" dirty="0" smtClean="0"/>
              <a:t>Implication of having a strict schedule on when to collect data: base stations knows when quantities are collected</a:t>
            </a:r>
          </a:p>
          <a:p>
            <a:pPr lvl="1" eaLnBrk="1" hangingPunct="1"/>
            <a:r>
              <a:rPr lang="en-US" sz="1800" dirty="0" smtClean="0"/>
              <a:t>Such metadata may not even need to be transmitted</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14</a:t>
            </a:fld>
            <a:endParaRPr lang="el-GR" dirty="0"/>
          </a:p>
        </p:txBody>
      </p:sp>
    </p:spTree>
  </p:cSld>
  <p:clrMapOvr>
    <a:masterClrMapping/>
  </p:clrMapOvr>
  <p:transition advTm="6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339">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4339">
                                            <p:txEl>
                                              <p:pRg st="6" end="6"/>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4339">
                                            <p:txEl>
                                              <p:pRg st="7" end="7"/>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4339">
                                            <p:txEl>
                                              <p:pRg st="8" end="8"/>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4339">
                                            <p:txEl>
                                              <p:pRg st="9" end="9"/>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4339">
                                            <p:txEl>
                                              <p:pRg st="10" end="10"/>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4339">
                                            <p:txEl>
                                              <p:pRg st="11" end="11"/>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4339">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en-US" sz="4000" dirty="0" smtClean="0"/>
              <a:t>Outline</a:t>
            </a:r>
            <a:endParaRPr lang="el-GR" sz="4000" dirty="0" smtClean="0"/>
          </a:p>
        </p:txBody>
      </p:sp>
      <p:sp>
        <p:nvSpPr>
          <p:cNvPr id="4099" name="Rectangle 3"/>
          <p:cNvSpPr>
            <a:spLocks noGrp="1" noChangeArrowheads="1"/>
          </p:cNvSpPr>
          <p:nvPr>
            <p:ph type="body" idx="1"/>
          </p:nvPr>
        </p:nvSpPr>
        <p:spPr/>
        <p:txBody>
          <a:bodyPr/>
          <a:lstStyle/>
          <a:p>
            <a:pPr eaLnBrk="1" hangingPunct="1"/>
            <a:r>
              <a:rPr lang="en-US" sz="2400" dirty="0" smtClean="0">
                <a:solidFill>
                  <a:schemeClr val="bg1">
                    <a:lumMod val="65000"/>
                  </a:schemeClr>
                </a:solidFill>
              </a:rPr>
              <a:t>Sensor Nodes</a:t>
            </a:r>
          </a:p>
          <a:p>
            <a:pPr lvl="1" eaLnBrk="1" hangingPunct="1"/>
            <a:r>
              <a:rPr lang="en-US" sz="2000" dirty="0" smtClean="0">
                <a:solidFill>
                  <a:schemeClr val="bg1">
                    <a:lumMod val="65000"/>
                  </a:schemeClr>
                </a:solidFill>
              </a:rPr>
              <a:t>Brief Intro: Parts of sensors, capabilities, constraints</a:t>
            </a:r>
          </a:p>
          <a:p>
            <a:pPr eaLnBrk="1" hangingPunct="1"/>
            <a:r>
              <a:rPr lang="en-US" sz="2400" dirty="0" smtClean="0"/>
              <a:t>Techniques for Query Processing</a:t>
            </a:r>
          </a:p>
          <a:p>
            <a:pPr lvl="1" eaLnBrk="1" hangingPunct="1">
              <a:lnSpc>
                <a:spcPct val="80000"/>
              </a:lnSpc>
            </a:pPr>
            <a:r>
              <a:rPr lang="en-US" sz="2000" dirty="0" smtClean="0"/>
              <a:t>Topologies for Data Collection</a:t>
            </a:r>
          </a:p>
          <a:p>
            <a:pPr lvl="1" eaLnBrk="1" hangingPunct="1">
              <a:lnSpc>
                <a:spcPct val="80000"/>
              </a:lnSpc>
            </a:pPr>
            <a:r>
              <a:rPr lang="en-US" sz="2000" dirty="0" smtClean="0"/>
              <a:t>Data Reduction (SELECT * and aggregate queries)</a:t>
            </a:r>
          </a:p>
          <a:p>
            <a:pPr lvl="1" eaLnBrk="1" hangingPunct="1">
              <a:lnSpc>
                <a:spcPct val="80000"/>
              </a:lnSpc>
            </a:pPr>
            <a:r>
              <a:rPr lang="en-US" sz="2000" dirty="0" smtClean="0"/>
              <a:t>Detecting Outliers</a:t>
            </a:r>
            <a:endParaRPr lang="en-US" sz="2400" dirty="0" smtClean="0">
              <a:solidFill>
                <a:schemeClr val="bg1">
                  <a:lumMod val="65000"/>
                </a:schemeClr>
              </a:solidFill>
            </a:endParaRPr>
          </a:p>
          <a:p>
            <a:pPr eaLnBrk="1" hangingPunct="1"/>
            <a:r>
              <a:rPr lang="en-US" sz="2400" dirty="0" smtClean="0">
                <a:solidFill>
                  <a:schemeClr val="bg1">
                    <a:lumMod val="65000"/>
                  </a:schemeClr>
                </a:solidFill>
              </a:rPr>
              <a:t>Conclusions</a:t>
            </a:r>
            <a:endParaRPr lang="el-GR" sz="2000" dirty="0" smtClean="0">
              <a:solidFill>
                <a:schemeClr val="bg1">
                  <a:lumMod val="65000"/>
                </a:schemeClr>
              </a:solidFill>
            </a:endParaRPr>
          </a:p>
        </p:txBody>
      </p:sp>
      <p:sp>
        <p:nvSpPr>
          <p:cNvPr id="5" name="Rectangle 4"/>
          <p:cNvSpPr>
            <a:spLocks noGrp="1" noChangeArrowheads="1"/>
          </p:cNvSpPr>
          <p:nvPr>
            <p:ph type="dt" sz="half" idx="10"/>
          </p:nvPr>
        </p:nvSpPr>
        <p:spPr>
          <a:xfrm>
            <a:off x="457200" y="6348461"/>
            <a:ext cx="2133600" cy="476250"/>
          </a:xfrm>
          <a:ln/>
        </p:spPr>
        <p:txBody>
          <a:bodyPr/>
          <a:lstStyle>
            <a:lvl1pPr>
              <a:defRPr/>
            </a:lvl1pPr>
          </a:lstStyle>
          <a:p>
            <a:pPr>
              <a:defRPr/>
            </a:pPr>
            <a:r>
              <a:rPr lang="en-US" dirty="0" smtClean="0"/>
              <a:t>June 1, 2009</a:t>
            </a:r>
            <a:endParaRPr lang="el-GR" dirty="0"/>
          </a:p>
        </p:txBody>
      </p:sp>
      <p:sp>
        <p:nvSpPr>
          <p:cNvPr id="6" name="Rectangle 5"/>
          <p:cNvSpPr>
            <a:spLocks noGrp="1" noChangeArrowheads="1"/>
          </p:cNvSpPr>
          <p:nvPr>
            <p:ph type="ftr" sz="quarter" idx="11"/>
          </p:nvPr>
        </p:nvSpPr>
        <p:spPr>
          <a:xfrm>
            <a:off x="3124200" y="6337530"/>
            <a:ext cx="2895600" cy="476250"/>
          </a:xfrm>
          <a:ln/>
        </p:spPr>
        <p:txBody>
          <a:bodyPr/>
          <a:lstStyle>
            <a:lvl1pPr>
              <a:defRPr/>
            </a:lvl1pPr>
          </a:lstStyle>
          <a:p>
            <a:pPr>
              <a:defRPr/>
            </a:pPr>
            <a:r>
              <a:rPr lang="en-US" dirty="0" smtClean="0"/>
              <a:t>Antonios Deligiannakis</a:t>
            </a:r>
            <a:endParaRPr lang="el-GR" dirty="0"/>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15</a:t>
            </a:fld>
            <a:endParaRPr lang="el-GR"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p:nvPr>
        </p:nvSpPr>
        <p:spPr/>
        <p:txBody>
          <a:bodyPr/>
          <a:lstStyle/>
          <a:p>
            <a:pPr eaLnBrk="1" hangingPunct="1"/>
            <a:r>
              <a:rPr lang="en-US" sz="4000" dirty="0" smtClean="0"/>
              <a:t>1a. Data Collection: TAG</a:t>
            </a:r>
          </a:p>
        </p:txBody>
      </p:sp>
      <p:sp>
        <p:nvSpPr>
          <p:cNvPr id="16387" name="Rectangle 3"/>
          <p:cNvSpPr>
            <a:spLocks noGrp="1" noChangeArrowheads="1"/>
          </p:cNvSpPr>
          <p:nvPr>
            <p:ph type="body" idx="1"/>
          </p:nvPr>
        </p:nvSpPr>
        <p:spPr>
          <a:xfrm>
            <a:off x="457200" y="1689100"/>
            <a:ext cx="8229600" cy="4525963"/>
          </a:xfrm>
        </p:spPr>
        <p:txBody>
          <a:bodyPr/>
          <a:lstStyle/>
          <a:p>
            <a:pPr eaLnBrk="1" hangingPunct="1">
              <a:lnSpc>
                <a:spcPct val="90000"/>
              </a:lnSpc>
            </a:pPr>
            <a:r>
              <a:rPr lang="en-US" sz="2400" dirty="0" smtClean="0"/>
              <a:t>TAG</a:t>
            </a:r>
            <a:r>
              <a:rPr lang="el-GR" sz="2400" dirty="0" smtClean="0"/>
              <a:t>:</a:t>
            </a:r>
            <a:r>
              <a:rPr lang="en-US" sz="2400" dirty="0" smtClean="0"/>
              <a:t> a Tiny Aggregation Service for Ad-Hoc Sensor Networks</a:t>
            </a:r>
            <a:endParaRPr lang="el-GR" sz="2400" dirty="0" smtClean="0"/>
          </a:p>
          <a:p>
            <a:pPr lvl="1" eaLnBrk="1" hangingPunct="1">
              <a:lnSpc>
                <a:spcPct val="90000"/>
              </a:lnSpc>
            </a:pPr>
            <a:r>
              <a:rPr lang="en-US" sz="2000" dirty="0" smtClean="0"/>
              <a:t>Samuel Madden, Michael Franklin, Joseph </a:t>
            </a:r>
            <a:r>
              <a:rPr lang="en-US" sz="2000" dirty="0" err="1" smtClean="0"/>
              <a:t>Hellerstein</a:t>
            </a:r>
            <a:endParaRPr lang="en-US" sz="2000" dirty="0" smtClean="0"/>
          </a:p>
          <a:p>
            <a:pPr eaLnBrk="1" hangingPunct="1">
              <a:lnSpc>
                <a:spcPct val="90000"/>
              </a:lnSpc>
            </a:pPr>
            <a:endParaRPr lang="en-US" sz="2400" dirty="0" smtClean="0"/>
          </a:p>
          <a:p>
            <a:pPr eaLnBrk="1" hangingPunct="1">
              <a:lnSpc>
                <a:spcPct val="90000"/>
              </a:lnSpc>
            </a:pPr>
            <a:r>
              <a:rPr lang="en-US" sz="2400" dirty="0" smtClean="0"/>
              <a:t>Goals</a:t>
            </a:r>
          </a:p>
          <a:p>
            <a:pPr lvl="1" eaLnBrk="1" hangingPunct="1">
              <a:lnSpc>
                <a:spcPct val="90000"/>
              </a:lnSpc>
            </a:pPr>
            <a:r>
              <a:rPr lang="en-US" sz="2000" dirty="0" smtClean="0"/>
              <a:t>Specify SQL type query</a:t>
            </a:r>
          </a:p>
          <a:p>
            <a:pPr lvl="1" eaLnBrk="1" hangingPunct="1">
              <a:lnSpc>
                <a:spcPct val="90000"/>
              </a:lnSpc>
            </a:pPr>
            <a:r>
              <a:rPr lang="en-US" sz="2000" dirty="0" smtClean="0"/>
              <a:t>Organize sensors and schedules them to reduce energy consumption</a:t>
            </a:r>
          </a:p>
          <a:p>
            <a:pPr lvl="1" eaLnBrk="1" hangingPunct="1">
              <a:lnSpc>
                <a:spcPct val="90000"/>
              </a:lnSpc>
            </a:pPr>
            <a:r>
              <a:rPr lang="en-US" sz="2000" dirty="0" smtClean="0"/>
              <a:t>Emphasizes/uses </a:t>
            </a:r>
            <a:r>
              <a:rPr lang="en-US" sz="2000" u="sng" dirty="0" smtClean="0"/>
              <a:t>IN-NETWORK</a:t>
            </a:r>
            <a:r>
              <a:rPr lang="en-US" sz="2000" dirty="0" smtClean="0"/>
              <a:t> query processing</a:t>
            </a:r>
          </a:p>
          <a:p>
            <a:pPr lvl="1" eaLnBrk="1" hangingPunct="1">
              <a:lnSpc>
                <a:spcPct val="90000"/>
              </a:lnSpc>
            </a:pPr>
            <a:r>
              <a:rPr lang="en-US" sz="2000" dirty="0" smtClean="0"/>
              <a:t>Targets aggregate queries, but similar functionality can be used for SELECT * queries</a:t>
            </a:r>
          </a:p>
          <a:p>
            <a:pPr eaLnBrk="1" hangingPunct="1">
              <a:lnSpc>
                <a:spcPct val="90000"/>
              </a:lnSpc>
            </a:pPr>
            <a:r>
              <a:rPr lang="en-US" sz="2400" dirty="0" smtClean="0"/>
              <a:t>Results of paper incorporated into </a:t>
            </a:r>
            <a:r>
              <a:rPr lang="en-US" sz="2400" dirty="0" err="1" smtClean="0"/>
              <a:t>TinyDB</a:t>
            </a:r>
            <a:endParaRPr lang="en-US" sz="2400" dirty="0" smtClean="0"/>
          </a:p>
          <a:p>
            <a:pPr lvl="1" eaLnBrk="1" hangingPunct="1">
              <a:lnSpc>
                <a:spcPct val="90000"/>
              </a:lnSpc>
            </a:pPr>
            <a:r>
              <a:rPr lang="en-US" sz="2000" dirty="0" smtClean="0"/>
              <a:t>Data processing system built on top of </a:t>
            </a:r>
            <a:r>
              <a:rPr lang="en-US" sz="2000" dirty="0" err="1" smtClean="0"/>
              <a:t>TinyOS</a:t>
            </a:r>
            <a:endParaRPr lang="en-US" sz="20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16</a:t>
            </a:fld>
            <a:endParaRPr lang="el-GR" dirty="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2"/>
          <p:cNvSpPr>
            <a:spLocks noGrp="1" noChangeArrowheads="1"/>
          </p:cNvSpPr>
          <p:nvPr>
            <p:ph type="title"/>
          </p:nvPr>
        </p:nvSpPr>
        <p:spPr/>
        <p:txBody>
          <a:bodyPr/>
          <a:lstStyle/>
          <a:p>
            <a:pPr eaLnBrk="1" hangingPunct="1"/>
            <a:r>
              <a:rPr lang="en-US" sz="4000" dirty="0" smtClean="0"/>
              <a:t>TAG Operation</a:t>
            </a:r>
          </a:p>
        </p:txBody>
      </p:sp>
      <p:sp>
        <p:nvSpPr>
          <p:cNvPr id="23555" name="Rectangle 3"/>
          <p:cNvSpPr>
            <a:spLocks noGrp="1" noChangeArrowheads="1"/>
          </p:cNvSpPr>
          <p:nvPr>
            <p:ph type="body" idx="1"/>
          </p:nvPr>
        </p:nvSpPr>
        <p:spPr>
          <a:xfrm>
            <a:off x="457200" y="1600200"/>
            <a:ext cx="5043494" cy="4525963"/>
          </a:xfrm>
        </p:spPr>
        <p:txBody>
          <a:bodyPr/>
          <a:lstStyle/>
          <a:p>
            <a:pPr eaLnBrk="1" hangingPunct="1">
              <a:lnSpc>
                <a:spcPct val="90000"/>
              </a:lnSpc>
            </a:pPr>
            <a:r>
              <a:rPr lang="en-US" sz="2000" dirty="0" smtClean="0"/>
              <a:t>Users pose queries at a base station</a:t>
            </a:r>
          </a:p>
          <a:p>
            <a:pPr eaLnBrk="1" hangingPunct="1">
              <a:lnSpc>
                <a:spcPct val="90000"/>
              </a:lnSpc>
            </a:pPr>
            <a:r>
              <a:rPr lang="en-US" sz="2000" dirty="0" smtClean="0"/>
              <a:t>Messages flooded towards the sensors</a:t>
            </a:r>
          </a:p>
          <a:p>
            <a:pPr lvl="1" eaLnBrk="1" hangingPunct="1">
              <a:lnSpc>
                <a:spcPct val="90000"/>
              </a:lnSpc>
            </a:pPr>
            <a:r>
              <a:rPr lang="en-US" sz="1800" dirty="0" smtClean="0"/>
              <a:t>Reverse aggregation tree is formed</a:t>
            </a:r>
            <a:endParaRPr lang="el-GR" sz="1800" dirty="0" smtClean="0"/>
          </a:p>
          <a:p>
            <a:pPr lvl="1" eaLnBrk="1" hangingPunct="1">
              <a:lnSpc>
                <a:spcPct val="90000"/>
              </a:lnSpc>
            </a:pPr>
            <a:r>
              <a:rPr lang="en-US" sz="1800" dirty="0" smtClean="0"/>
              <a:t>Each sensor belongs to a level based, on hops to root</a:t>
            </a:r>
          </a:p>
          <a:p>
            <a:pPr eaLnBrk="1" hangingPunct="1">
              <a:lnSpc>
                <a:spcPct val="90000"/>
              </a:lnSpc>
            </a:pPr>
            <a:r>
              <a:rPr lang="en-US" sz="2000" dirty="0" smtClean="0"/>
              <a:t>Each epoch is (equally) partitioned amongst the levels</a:t>
            </a:r>
            <a:endParaRPr lang="el-GR" sz="2000" dirty="0" smtClean="0"/>
          </a:p>
          <a:p>
            <a:pPr lvl="1" eaLnBrk="1" hangingPunct="1">
              <a:lnSpc>
                <a:spcPct val="90000"/>
              </a:lnSpc>
            </a:pPr>
            <a:r>
              <a:rPr lang="en-US" sz="1800" dirty="0" smtClean="0"/>
              <a:t>Nodes listen ONLY when children nodes send data</a:t>
            </a:r>
          </a:p>
          <a:p>
            <a:pPr lvl="1" eaLnBrk="1" hangingPunct="1">
              <a:lnSpc>
                <a:spcPct val="90000"/>
              </a:lnSpc>
            </a:pPr>
            <a:r>
              <a:rPr lang="en-US" sz="1800" dirty="0" smtClean="0"/>
              <a:t>When nodes transmit, parent node has radio open</a:t>
            </a:r>
          </a:p>
          <a:p>
            <a:pPr lvl="1" eaLnBrk="1" hangingPunct="1">
              <a:lnSpc>
                <a:spcPct val="90000"/>
              </a:lnSpc>
            </a:pPr>
            <a:r>
              <a:rPr lang="en-US" sz="1800" dirty="0" smtClean="0"/>
              <a:t>Synchronization allows each node to transmit ONCE per epoch</a:t>
            </a:r>
          </a:p>
          <a:p>
            <a:pPr lvl="2" eaLnBrk="1" hangingPunct="1">
              <a:lnSpc>
                <a:spcPct val="90000"/>
              </a:lnSpc>
            </a:pPr>
            <a:r>
              <a:rPr lang="en-US" sz="1600" dirty="0" smtClean="0"/>
              <a:t>Transmission includes aggregate for </a:t>
            </a:r>
            <a:r>
              <a:rPr lang="en-US" sz="1600" dirty="0" err="1" smtClean="0"/>
              <a:t>subtree</a:t>
            </a:r>
            <a:endParaRPr lang="en-US" sz="2000" dirty="0" smtClean="0"/>
          </a:p>
        </p:txBody>
      </p:sp>
      <p:grpSp>
        <p:nvGrpSpPr>
          <p:cNvPr id="4" name="Group 1028"/>
          <p:cNvGrpSpPr>
            <a:grpSpLocks/>
          </p:cNvGrpSpPr>
          <p:nvPr/>
        </p:nvGrpSpPr>
        <p:grpSpPr bwMode="auto">
          <a:xfrm>
            <a:off x="5686428" y="1652574"/>
            <a:ext cx="3276600" cy="1752600"/>
            <a:chOff x="1680" y="960"/>
            <a:chExt cx="2064" cy="1104"/>
          </a:xfrm>
        </p:grpSpPr>
        <p:sp>
          <p:nvSpPr>
            <p:cNvPr id="5" name="Oval 1029"/>
            <p:cNvSpPr>
              <a:spLocks noChangeArrowheads="1"/>
            </p:cNvSpPr>
            <p:nvPr/>
          </p:nvSpPr>
          <p:spPr bwMode="auto">
            <a:xfrm>
              <a:off x="2544" y="960"/>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grpSp>
          <p:nvGrpSpPr>
            <p:cNvPr id="6" name="Group 1030"/>
            <p:cNvGrpSpPr>
              <a:grpSpLocks/>
            </p:cNvGrpSpPr>
            <p:nvPr/>
          </p:nvGrpSpPr>
          <p:grpSpPr bwMode="auto">
            <a:xfrm>
              <a:off x="2016" y="1344"/>
              <a:ext cx="1152" cy="240"/>
              <a:chOff x="2016" y="1344"/>
              <a:chExt cx="1152" cy="240"/>
            </a:xfrm>
          </p:grpSpPr>
          <p:sp>
            <p:nvSpPr>
              <p:cNvPr id="13" name="Oval 1031"/>
              <p:cNvSpPr>
                <a:spLocks noChangeArrowheads="1"/>
              </p:cNvSpPr>
              <p:nvPr/>
            </p:nvSpPr>
            <p:spPr bwMode="auto">
              <a:xfrm>
                <a:off x="2016" y="1344"/>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sp>
            <p:nvSpPr>
              <p:cNvPr id="14" name="Oval 1032"/>
              <p:cNvSpPr>
                <a:spLocks noChangeArrowheads="1"/>
              </p:cNvSpPr>
              <p:nvPr/>
            </p:nvSpPr>
            <p:spPr bwMode="auto">
              <a:xfrm>
                <a:off x="2928" y="1344"/>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grpSp>
        <p:grpSp>
          <p:nvGrpSpPr>
            <p:cNvPr id="7" name="Group 1033"/>
            <p:cNvGrpSpPr>
              <a:grpSpLocks/>
            </p:cNvGrpSpPr>
            <p:nvPr/>
          </p:nvGrpSpPr>
          <p:grpSpPr bwMode="auto">
            <a:xfrm>
              <a:off x="1680" y="1680"/>
              <a:ext cx="2064" cy="384"/>
              <a:chOff x="1680" y="1680"/>
              <a:chExt cx="2064" cy="384"/>
            </a:xfrm>
          </p:grpSpPr>
          <p:sp>
            <p:nvSpPr>
              <p:cNvPr id="8" name="Oval 1034"/>
              <p:cNvSpPr>
                <a:spLocks noChangeArrowheads="1"/>
              </p:cNvSpPr>
              <p:nvPr/>
            </p:nvSpPr>
            <p:spPr bwMode="auto">
              <a:xfrm>
                <a:off x="1680" y="1776"/>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sp>
            <p:nvSpPr>
              <p:cNvPr id="9" name="Oval 1035"/>
              <p:cNvSpPr>
                <a:spLocks noChangeArrowheads="1"/>
              </p:cNvSpPr>
              <p:nvPr/>
            </p:nvSpPr>
            <p:spPr bwMode="auto">
              <a:xfrm>
                <a:off x="2544" y="1680"/>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sp>
            <p:nvSpPr>
              <p:cNvPr id="10" name="Oval 1036"/>
              <p:cNvSpPr>
                <a:spLocks noChangeArrowheads="1"/>
              </p:cNvSpPr>
              <p:nvPr/>
            </p:nvSpPr>
            <p:spPr bwMode="auto">
              <a:xfrm>
                <a:off x="2160" y="1824"/>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sp>
            <p:nvSpPr>
              <p:cNvPr id="11" name="Oval 1037"/>
              <p:cNvSpPr>
                <a:spLocks noChangeArrowheads="1"/>
              </p:cNvSpPr>
              <p:nvPr/>
            </p:nvSpPr>
            <p:spPr bwMode="auto">
              <a:xfrm>
                <a:off x="2976" y="1824"/>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sp>
            <p:nvSpPr>
              <p:cNvPr id="12" name="Oval 1038"/>
              <p:cNvSpPr>
                <a:spLocks noChangeArrowheads="1"/>
              </p:cNvSpPr>
              <p:nvPr/>
            </p:nvSpPr>
            <p:spPr bwMode="auto">
              <a:xfrm>
                <a:off x="3504" y="1680"/>
                <a:ext cx="240" cy="240"/>
              </a:xfrm>
              <a:prstGeom prst="ellipse">
                <a:avLst/>
              </a:prstGeom>
              <a:noFill/>
              <a:ln w="12700">
                <a:solidFill>
                  <a:schemeClr val="tx1"/>
                </a:solidFill>
                <a:round/>
                <a:headEnd/>
                <a:tailEnd/>
              </a:ln>
            </p:spPr>
            <p:txBody>
              <a:bodyPr wrap="none" lIns="90488" tIns="44450" rIns="90488" bIns="44450" anchor="ctr"/>
              <a:lstStyle/>
              <a:p>
                <a:endParaRPr lang="el-GR"/>
              </a:p>
            </p:txBody>
          </p:sp>
        </p:grpSp>
      </p:grpSp>
      <p:grpSp>
        <p:nvGrpSpPr>
          <p:cNvPr id="15" name="Group 1039"/>
          <p:cNvGrpSpPr>
            <a:grpSpLocks/>
          </p:cNvGrpSpPr>
          <p:nvPr/>
        </p:nvGrpSpPr>
        <p:grpSpPr bwMode="auto">
          <a:xfrm>
            <a:off x="6524628" y="1881174"/>
            <a:ext cx="1295400" cy="457200"/>
            <a:chOff x="2208" y="1104"/>
            <a:chExt cx="816" cy="288"/>
          </a:xfrm>
        </p:grpSpPr>
        <p:sp>
          <p:nvSpPr>
            <p:cNvPr id="16" name="Line 1040"/>
            <p:cNvSpPr>
              <a:spLocks noChangeShapeType="1"/>
            </p:cNvSpPr>
            <p:nvPr/>
          </p:nvSpPr>
          <p:spPr bwMode="auto">
            <a:xfrm flipH="1">
              <a:off x="2208" y="1104"/>
              <a:ext cx="336" cy="288"/>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17" name="Line 1041"/>
            <p:cNvSpPr>
              <a:spLocks noChangeShapeType="1"/>
            </p:cNvSpPr>
            <p:nvPr/>
          </p:nvSpPr>
          <p:spPr bwMode="auto">
            <a:xfrm>
              <a:off x="2784" y="1104"/>
              <a:ext cx="240" cy="240"/>
            </a:xfrm>
            <a:prstGeom prst="line">
              <a:avLst/>
            </a:prstGeom>
            <a:noFill/>
            <a:ln w="25400">
              <a:solidFill>
                <a:schemeClr val="hlink"/>
              </a:solidFill>
              <a:round/>
              <a:headEnd/>
              <a:tailEnd type="triangle" w="med" len="med"/>
            </a:ln>
          </p:spPr>
          <p:txBody>
            <a:bodyPr lIns="90488" tIns="44450" rIns="90488" bIns="44450"/>
            <a:lstStyle/>
            <a:p>
              <a:endParaRPr lang="el-GR"/>
            </a:p>
          </p:txBody>
        </p:sp>
      </p:grpSp>
      <p:grpSp>
        <p:nvGrpSpPr>
          <p:cNvPr id="18" name="Group 1042"/>
          <p:cNvGrpSpPr>
            <a:grpSpLocks/>
          </p:cNvGrpSpPr>
          <p:nvPr/>
        </p:nvGrpSpPr>
        <p:grpSpPr bwMode="auto">
          <a:xfrm>
            <a:off x="5915028" y="2490774"/>
            <a:ext cx="2743200" cy="533400"/>
            <a:chOff x="1824" y="1488"/>
            <a:chExt cx="1728" cy="336"/>
          </a:xfrm>
        </p:grpSpPr>
        <p:sp>
          <p:nvSpPr>
            <p:cNvPr id="19" name="Line 1043"/>
            <p:cNvSpPr>
              <a:spLocks noChangeShapeType="1"/>
            </p:cNvSpPr>
            <p:nvPr/>
          </p:nvSpPr>
          <p:spPr bwMode="auto">
            <a:xfrm flipH="1">
              <a:off x="1824" y="1488"/>
              <a:ext cx="192" cy="288"/>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20" name="Line 1044"/>
            <p:cNvSpPr>
              <a:spLocks noChangeShapeType="1"/>
            </p:cNvSpPr>
            <p:nvPr/>
          </p:nvSpPr>
          <p:spPr bwMode="auto">
            <a:xfrm>
              <a:off x="2160" y="1584"/>
              <a:ext cx="96" cy="240"/>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21" name="Line 1045"/>
            <p:cNvSpPr>
              <a:spLocks noChangeShapeType="1"/>
            </p:cNvSpPr>
            <p:nvPr/>
          </p:nvSpPr>
          <p:spPr bwMode="auto">
            <a:xfrm>
              <a:off x="2256" y="1488"/>
              <a:ext cx="336" cy="240"/>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22" name="Line 1046"/>
            <p:cNvSpPr>
              <a:spLocks noChangeShapeType="1"/>
            </p:cNvSpPr>
            <p:nvPr/>
          </p:nvSpPr>
          <p:spPr bwMode="auto">
            <a:xfrm flipH="1">
              <a:off x="2736" y="1488"/>
              <a:ext cx="192" cy="240"/>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23" name="Line 1047"/>
            <p:cNvSpPr>
              <a:spLocks noChangeShapeType="1"/>
            </p:cNvSpPr>
            <p:nvPr/>
          </p:nvSpPr>
          <p:spPr bwMode="auto">
            <a:xfrm>
              <a:off x="3072" y="1584"/>
              <a:ext cx="0" cy="240"/>
            </a:xfrm>
            <a:prstGeom prst="line">
              <a:avLst/>
            </a:prstGeom>
            <a:noFill/>
            <a:ln w="25400">
              <a:solidFill>
                <a:schemeClr val="hlink"/>
              </a:solidFill>
              <a:round/>
              <a:headEnd/>
              <a:tailEnd type="triangle" w="med" len="med"/>
            </a:ln>
          </p:spPr>
          <p:txBody>
            <a:bodyPr lIns="90488" tIns="44450" rIns="90488" bIns="44450"/>
            <a:lstStyle/>
            <a:p>
              <a:endParaRPr lang="el-GR"/>
            </a:p>
          </p:txBody>
        </p:sp>
        <p:sp>
          <p:nvSpPr>
            <p:cNvPr id="24" name="Line 1048"/>
            <p:cNvSpPr>
              <a:spLocks noChangeShapeType="1"/>
            </p:cNvSpPr>
            <p:nvPr/>
          </p:nvSpPr>
          <p:spPr bwMode="auto">
            <a:xfrm>
              <a:off x="3168" y="1488"/>
              <a:ext cx="384" cy="240"/>
            </a:xfrm>
            <a:prstGeom prst="line">
              <a:avLst/>
            </a:prstGeom>
            <a:noFill/>
            <a:ln w="25400">
              <a:solidFill>
                <a:schemeClr val="hlink"/>
              </a:solidFill>
              <a:round/>
              <a:headEnd/>
              <a:tailEnd type="triangle" w="med" len="med"/>
            </a:ln>
          </p:spPr>
          <p:txBody>
            <a:bodyPr lIns="90488" tIns="44450" rIns="90488" bIns="44450"/>
            <a:lstStyle/>
            <a:p>
              <a:endParaRPr lang="el-GR"/>
            </a:p>
          </p:txBody>
        </p:sp>
      </p:grpSp>
      <p:grpSp>
        <p:nvGrpSpPr>
          <p:cNvPr id="25" name="Group 1049"/>
          <p:cNvGrpSpPr>
            <a:grpSpLocks/>
          </p:cNvGrpSpPr>
          <p:nvPr/>
        </p:nvGrpSpPr>
        <p:grpSpPr bwMode="auto">
          <a:xfrm>
            <a:off x="5686428" y="1652574"/>
            <a:ext cx="3276600" cy="1752600"/>
            <a:chOff x="1680" y="960"/>
            <a:chExt cx="2064" cy="1104"/>
          </a:xfrm>
        </p:grpSpPr>
        <p:sp>
          <p:nvSpPr>
            <p:cNvPr id="26" name="Oval 1050"/>
            <p:cNvSpPr>
              <a:spLocks noChangeArrowheads="1"/>
            </p:cNvSpPr>
            <p:nvPr/>
          </p:nvSpPr>
          <p:spPr bwMode="auto">
            <a:xfrm>
              <a:off x="2160" y="1824"/>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27" name="Oval 1051"/>
            <p:cNvSpPr>
              <a:spLocks noChangeArrowheads="1"/>
            </p:cNvSpPr>
            <p:nvPr/>
          </p:nvSpPr>
          <p:spPr bwMode="auto">
            <a:xfrm>
              <a:off x="1680" y="1776"/>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28" name="Oval 1052"/>
            <p:cNvSpPr>
              <a:spLocks noChangeArrowheads="1"/>
            </p:cNvSpPr>
            <p:nvPr/>
          </p:nvSpPr>
          <p:spPr bwMode="auto">
            <a:xfrm>
              <a:off x="2544" y="1680"/>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29" name="Oval 1053"/>
            <p:cNvSpPr>
              <a:spLocks noChangeArrowheads="1"/>
            </p:cNvSpPr>
            <p:nvPr/>
          </p:nvSpPr>
          <p:spPr bwMode="auto">
            <a:xfrm>
              <a:off x="3504" y="1680"/>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30" name="Oval 1054"/>
            <p:cNvSpPr>
              <a:spLocks noChangeArrowheads="1"/>
            </p:cNvSpPr>
            <p:nvPr/>
          </p:nvSpPr>
          <p:spPr bwMode="auto">
            <a:xfrm>
              <a:off x="2544" y="960"/>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31" name="Oval 1055"/>
            <p:cNvSpPr>
              <a:spLocks noChangeArrowheads="1"/>
            </p:cNvSpPr>
            <p:nvPr/>
          </p:nvSpPr>
          <p:spPr bwMode="auto">
            <a:xfrm>
              <a:off x="2976" y="1824"/>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sp>
          <p:nvSpPr>
            <p:cNvPr id="32" name="Oval 1056"/>
            <p:cNvSpPr>
              <a:spLocks noChangeArrowheads="1"/>
            </p:cNvSpPr>
            <p:nvPr/>
          </p:nvSpPr>
          <p:spPr bwMode="auto">
            <a:xfrm>
              <a:off x="2928" y="1344"/>
              <a:ext cx="240" cy="240"/>
            </a:xfrm>
            <a:prstGeom prst="ellipse">
              <a:avLst/>
            </a:prstGeom>
            <a:solidFill>
              <a:srgbClr val="C0C0C0"/>
            </a:solidFill>
            <a:ln w="12700">
              <a:solidFill>
                <a:schemeClr val="tx1"/>
              </a:solidFill>
              <a:round/>
              <a:headEnd/>
              <a:tailEnd/>
            </a:ln>
          </p:spPr>
          <p:txBody>
            <a:bodyPr wrap="none" lIns="90488" tIns="44450" rIns="90488" bIns="44450" anchor="ctr"/>
            <a:lstStyle/>
            <a:p>
              <a:endParaRPr lang="el-GR"/>
            </a:p>
          </p:txBody>
        </p:sp>
      </p:grpSp>
      <p:grpSp>
        <p:nvGrpSpPr>
          <p:cNvPr id="33" name="Group 1057"/>
          <p:cNvGrpSpPr>
            <a:grpSpLocks/>
          </p:cNvGrpSpPr>
          <p:nvPr/>
        </p:nvGrpSpPr>
        <p:grpSpPr bwMode="auto">
          <a:xfrm>
            <a:off x="5915028" y="2490774"/>
            <a:ext cx="2743200" cy="533400"/>
            <a:chOff x="1824" y="1488"/>
            <a:chExt cx="1728" cy="336"/>
          </a:xfrm>
        </p:grpSpPr>
        <p:sp>
          <p:nvSpPr>
            <p:cNvPr id="34" name="Line 1058"/>
            <p:cNvSpPr>
              <a:spLocks noChangeShapeType="1"/>
            </p:cNvSpPr>
            <p:nvPr/>
          </p:nvSpPr>
          <p:spPr bwMode="auto">
            <a:xfrm flipV="1">
              <a:off x="1824" y="1536"/>
              <a:ext cx="192" cy="240"/>
            </a:xfrm>
            <a:prstGeom prst="line">
              <a:avLst/>
            </a:prstGeom>
            <a:noFill/>
            <a:ln w="25400">
              <a:solidFill>
                <a:srgbClr val="008000"/>
              </a:solidFill>
              <a:round/>
              <a:headEnd/>
              <a:tailEnd type="triangle" w="med" len="med"/>
            </a:ln>
          </p:spPr>
          <p:txBody>
            <a:bodyPr lIns="90488" tIns="44450" rIns="90488" bIns="44450"/>
            <a:lstStyle/>
            <a:p>
              <a:endParaRPr lang="el-GR"/>
            </a:p>
          </p:txBody>
        </p:sp>
        <p:sp>
          <p:nvSpPr>
            <p:cNvPr id="35" name="Line 1059"/>
            <p:cNvSpPr>
              <a:spLocks noChangeShapeType="1"/>
            </p:cNvSpPr>
            <p:nvPr/>
          </p:nvSpPr>
          <p:spPr bwMode="auto">
            <a:xfrm flipH="1" flipV="1">
              <a:off x="2160" y="1584"/>
              <a:ext cx="96" cy="240"/>
            </a:xfrm>
            <a:prstGeom prst="line">
              <a:avLst/>
            </a:prstGeom>
            <a:noFill/>
            <a:ln w="25400">
              <a:solidFill>
                <a:srgbClr val="008000"/>
              </a:solidFill>
              <a:round/>
              <a:headEnd/>
              <a:tailEnd type="triangle" w="med" len="med"/>
            </a:ln>
          </p:spPr>
          <p:txBody>
            <a:bodyPr lIns="90488" tIns="44450" rIns="90488" bIns="44450"/>
            <a:lstStyle/>
            <a:p>
              <a:endParaRPr lang="el-GR"/>
            </a:p>
          </p:txBody>
        </p:sp>
        <p:sp>
          <p:nvSpPr>
            <p:cNvPr id="36" name="Line 1060"/>
            <p:cNvSpPr>
              <a:spLocks noChangeShapeType="1"/>
            </p:cNvSpPr>
            <p:nvPr/>
          </p:nvSpPr>
          <p:spPr bwMode="auto">
            <a:xfrm flipV="1">
              <a:off x="2688" y="1488"/>
              <a:ext cx="240" cy="192"/>
            </a:xfrm>
            <a:prstGeom prst="line">
              <a:avLst/>
            </a:prstGeom>
            <a:noFill/>
            <a:ln w="25400">
              <a:solidFill>
                <a:srgbClr val="008000"/>
              </a:solidFill>
              <a:round/>
              <a:headEnd/>
              <a:tailEnd type="triangle" w="med" len="med"/>
            </a:ln>
          </p:spPr>
          <p:txBody>
            <a:bodyPr lIns="90488" tIns="44450" rIns="90488" bIns="44450"/>
            <a:lstStyle/>
            <a:p>
              <a:endParaRPr lang="el-GR"/>
            </a:p>
          </p:txBody>
        </p:sp>
        <p:sp>
          <p:nvSpPr>
            <p:cNvPr id="37" name="Line 1061"/>
            <p:cNvSpPr>
              <a:spLocks noChangeShapeType="1"/>
            </p:cNvSpPr>
            <p:nvPr/>
          </p:nvSpPr>
          <p:spPr bwMode="auto">
            <a:xfrm flipV="1">
              <a:off x="3072" y="1584"/>
              <a:ext cx="0" cy="240"/>
            </a:xfrm>
            <a:prstGeom prst="line">
              <a:avLst/>
            </a:prstGeom>
            <a:noFill/>
            <a:ln w="25400">
              <a:solidFill>
                <a:srgbClr val="008000"/>
              </a:solidFill>
              <a:round/>
              <a:headEnd/>
              <a:tailEnd type="triangle" w="med" len="med"/>
            </a:ln>
          </p:spPr>
          <p:txBody>
            <a:bodyPr lIns="90488" tIns="44450" rIns="90488" bIns="44450"/>
            <a:lstStyle/>
            <a:p>
              <a:endParaRPr lang="el-GR"/>
            </a:p>
          </p:txBody>
        </p:sp>
        <p:sp>
          <p:nvSpPr>
            <p:cNvPr id="38" name="Line 1062"/>
            <p:cNvSpPr>
              <a:spLocks noChangeShapeType="1"/>
            </p:cNvSpPr>
            <p:nvPr/>
          </p:nvSpPr>
          <p:spPr bwMode="auto">
            <a:xfrm flipH="1" flipV="1">
              <a:off x="3168" y="1488"/>
              <a:ext cx="384" cy="240"/>
            </a:xfrm>
            <a:prstGeom prst="line">
              <a:avLst/>
            </a:prstGeom>
            <a:noFill/>
            <a:ln w="25400">
              <a:solidFill>
                <a:srgbClr val="008000"/>
              </a:solidFill>
              <a:round/>
              <a:headEnd/>
              <a:tailEnd type="triangle" w="med" len="med"/>
            </a:ln>
          </p:spPr>
          <p:txBody>
            <a:bodyPr lIns="90488" tIns="44450" rIns="90488" bIns="44450"/>
            <a:lstStyle/>
            <a:p>
              <a:endParaRPr lang="el-GR"/>
            </a:p>
          </p:txBody>
        </p:sp>
      </p:grpSp>
      <p:grpSp>
        <p:nvGrpSpPr>
          <p:cNvPr id="39" name="Group 1063"/>
          <p:cNvGrpSpPr>
            <a:grpSpLocks/>
          </p:cNvGrpSpPr>
          <p:nvPr/>
        </p:nvGrpSpPr>
        <p:grpSpPr bwMode="auto">
          <a:xfrm>
            <a:off x="6524628" y="1957374"/>
            <a:ext cx="1295400" cy="304800"/>
            <a:chOff x="2208" y="1152"/>
            <a:chExt cx="816" cy="192"/>
          </a:xfrm>
        </p:grpSpPr>
        <p:sp>
          <p:nvSpPr>
            <p:cNvPr id="40" name="Line 1064"/>
            <p:cNvSpPr>
              <a:spLocks noChangeShapeType="1"/>
            </p:cNvSpPr>
            <p:nvPr/>
          </p:nvSpPr>
          <p:spPr bwMode="auto">
            <a:xfrm flipV="1">
              <a:off x="2208" y="1152"/>
              <a:ext cx="336" cy="192"/>
            </a:xfrm>
            <a:prstGeom prst="line">
              <a:avLst/>
            </a:prstGeom>
            <a:noFill/>
            <a:ln w="25400">
              <a:solidFill>
                <a:srgbClr val="008000"/>
              </a:solidFill>
              <a:round/>
              <a:headEnd/>
              <a:tailEnd type="triangle" w="med" len="med"/>
            </a:ln>
          </p:spPr>
          <p:txBody>
            <a:bodyPr lIns="90488" tIns="44450" rIns="90488" bIns="44450"/>
            <a:lstStyle/>
            <a:p>
              <a:endParaRPr lang="el-GR"/>
            </a:p>
          </p:txBody>
        </p:sp>
        <p:sp>
          <p:nvSpPr>
            <p:cNvPr id="41" name="Line 1065"/>
            <p:cNvSpPr>
              <a:spLocks noChangeShapeType="1"/>
            </p:cNvSpPr>
            <p:nvPr/>
          </p:nvSpPr>
          <p:spPr bwMode="auto">
            <a:xfrm flipH="1" flipV="1">
              <a:off x="2784" y="1152"/>
              <a:ext cx="240" cy="192"/>
            </a:xfrm>
            <a:prstGeom prst="line">
              <a:avLst/>
            </a:prstGeom>
            <a:noFill/>
            <a:ln w="25400">
              <a:solidFill>
                <a:srgbClr val="008000"/>
              </a:solidFill>
              <a:round/>
              <a:headEnd/>
              <a:tailEnd type="triangle" w="med" len="med"/>
            </a:ln>
          </p:spPr>
          <p:txBody>
            <a:bodyPr lIns="90488" tIns="44450" rIns="90488" bIns="44450"/>
            <a:lstStyle/>
            <a:p>
              <a:endParaRPr lang="el-GR"/>
            </a:p>
          </p:txBody>
        </p:sp>
      </p:grpSp>
      <p:sp>
        <p:nvSpPr>
          <p:cNvPr id="42" name="Text Box 1066"/>
          <p:cNvSpPr txBox="1">
            <a:spLocks noChangeArrowheads="1"/>
          </p:cNvSpPr>
          <p:nvPr/>
        </p:nvSpPr>
        <p:spPr bwMode="auto">
          <a:xfrm>
            <a:off x="7286629" y="1500174"/>
            <a:ext cx="1571651" cy="360612"/>
          </a:xfrm>
          <a:prstGeom prst="rect">
            <a:avLst/>
          </a:prstGeom>
          <a:noFill/>
          <a:ln w="25400">
            <a:noFill/>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Base Station</a:t>
            </a:r>
            <a:endParaRPr lang="en-US" sz="1600" dirty="0">
              <a:latin typeface="Comic Sans MS" pitchFamily="66" charset="0"/>
            </a:endParaRPr>
          </a:p>
        </p:txBody>
      </p:sp>
      <p:sp>
        <p:nvSpPr>
          <p:cNvPr id="43" name="Freeform 1067"/>
          <p:cNvSpPr>
            <a:spLocks/>
          </p:cNvSpPr>
          <p:nvPr/>
        </p:nvSpPr>
        <p:spPr bwMode="auto">
          <a:xfrm>
            <a:off x="5381628" y="1500174"/>
            <a:ext cx="1460500" cy="1384300"/>
          </a:xfrm>
          <a:custGeom>
            <a:avLst/>
            <a:gdLst>
              <a:gd name="T0" fmla="*/ 0 w 920"/>
              <a:gd name="T1" fmla="*/ 1088707592 h 872"/>
              <a:gd name="T2" fmla="*/ 1572577480 w 920"/>
              <a:gd name="T3" fmla="*/ 2147483647 h 872"/>
              <a:gd name="T4" fmla="*/ 2147483647 w 920"/>
              <a:gd name="T5" fmla="*/ 1209675058 h 872"/>
              <a:gd name="T6" fmla="*/ 1451610012 w 920"/>
              <a:gd name="T7" fmla="*/ 0 h 872"/>
              <a:gd name="T8" fmla="*/ 0 60000 65536"/>
              <a:gd name="T9" fmla="*/ 0 60000 65536"/>
              <a:gd name="T10" fmla="*/ 0 60000 65536"/>
              <a:gd name="T11" fmla="*/ 0 60000 65536"/>
              <a:gd name="T12" fmla="*/ 0 w 920"/>
              <a:gd name="T13" fmla="*/ 0 h 872"/>
              <a:gd name="T14" fmla="*/ 920 w 920"/>
              <a:gd name="T15" fmla="*/ 872 h 872"/>
            </a:gdLst>
            <a:ahLst/>
            <a:cxnLst>
              <a:cxn ang="T8">
                <a:pos x="T0" y="T1"/>
              </a:cxn>
              <a:cxn ang="T9">
                <a:pos x="T2" y="T3"/>
              </a:cxn>
              <a:cxn ang="T10">
                <a:pos x="T4" y="T5"/>
              </a:cxn>
              <a:cxn ang="T11">
                <a:pos x="T6" y="T7"/>
              </a:cxn>
            </a:cxnLst>
            <a:rect l="T12" t="T13" r="T14" b="T15"/>
            <a:pathLst>
              <a:path w="920" h="872">
                <a:moveTo>
                  <a:pt x="0" y="432"/>
                </a:moveTo>
                <a:cubicBezTo>
                  <a:pt x="236" y="644"/>
                  <a:pt x="472" y="856"/>
                  <a:pt x="624" y="864"/>
                </a:cubicBezTo>
                <a:cubicBezTo>
                  <a:pt x="776" y="872"/>
                  <a:pt x="920" y="624"/>
                  <a:pt x="912" y="480"/>
                </a:cubicBezTo>
                <a:cubicBezTo>
                  <a:pt x="904" y="336"/>
                  <a:pt x="632" y="80"/>
                  <a:pt x="576" y="0"/>
                </a:cubicBezTo>
              </a:path>
            </a:pathLst>
          </a:custGeom>
          <a:noFill/>
          <a:ln w="22225">
            <a:solidFill>
              <a:schemeClr val="tx1"/>
            </a:solidFill>
            <a:prstDash val="sysDot"/>
            <a:round/>
            <a:headEnd/>
            <a:tailEnd/>
          </a:ln>
        </p:spPr>
        <p:txBody>
          <a:bodyPr wrap="none" lIns="90488" tIns="44450" rIns="90488" bIns="44450" anchor="ctr"/>
          <a:lstStyle/>
          <a:p>
            <a:endParaRPr lang="el-GR"/>
          </a:p>
        </p:txBody>
      </p:sp>
      <p:sp>
        <p:nvSpPr>
          <p:cNvPr id="44" name="Text Box 1068"/>
          <p:cNvSpPr txBox="1">
            <a:spLocks noChangeArrowheads="1"/>
          </p:cNvSpPr>
          <p:nvPr/>
        </p:nvSpPr>
        <p:spPr bwMode="auto">
          <a:xfrm>
            <a:off x="5000628" y="1804974"/>
            <a:ext cx="1905000" cy="357187"/>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Area </a:t>
            </a:r>
            <a:r>
              <a:rPr lang="en-US" sz="1600" dirty="0">
                <a:latin typeface="Comic Sans MS" pitchFamily="66" charset="0"/>
              </a:rPr>
              <a:t>A</a:t>
            </a:r>
          </a:p>
        </p:txBody>
      </p:sp>
      <p:pic>
        <p:nvPicPr>
          <p:cNvPr id="46082" name="Picture 2"/>
          <p:cNvPicPr>
            <a:picLocks noChangeAspect="1" noChangeArrowheads="1"/>
          </p:cNvPicPr>
          <p:nvPr/>
        </p:nvPicPr>
        <p:blipFill>
          <a:blip r:embed="rId2">
            <a:lum bright="44000" contrast="30000"/>
          </a:blip>
          <a:srcRect/>
          <a:stretch>
            <a:fillRect/>
          </a:stretch>
        </p:blipFill>
        <p:spPr bwMode="auto">
          <a:xfrm>
            <a:off x="5643570" y="3480436"/>
            <a:ext cx="3243264" cy="3100479"/>
          </a:xfrm>
          <a:prstGeom prst="rect">
            <a:avLst/>
          </a:prstGeom>
          <a:noFill/>
          <a:ln w="15875" cap="flat" cmpd="sng" algn="ctr">
            <a:noFill/>
            <a:prstDash val="solid"/>
            <a:miter lim="800000"/>
            <a:headEnd/>
            <a:tailEnd/>
          </a:ln>
        </p:spPr>
      </p:pic>
      <p:sp>
        <p:nvSpPr>
          <p:cNvPr id="46" name="TextBox 45"/>
          <p:cNvSpPr txBox="1"/>
          <p:nvPr/>
        </p:nvSpPr>
        <p:spPr>
          <a:xfrm>
            <a:off x="4357686" y="5929330"/>
            <a:ext cx="1357322" cy="523220"/>
          </a:xfrm>
          <a:prstGeom prst="rect">
            <a:avLst/>
          </a:prstGeom>
          <a:noFill/>
        </p:spPr>
        <p:txBody>
          <a:bodyPr wrap="square" rtlCol="0">
            <a:spAutoFit/>
          </a:bodyPr>
          <a:lstStyle/>
          <a:p>
            <a:r>
              <a:rPr lang="en-US" sz="1400" dirty="0" smtClean="0">
                <a:solidFill>
                  <a:srgbClr val="FF0000"/>
                </a:solidFill>
              </a:rPr>
              <a:t>The picture is from the paper</a:t>
            </a:r>
            <a:endParaRPr lang="el-GR" sz="1400"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499"/>
                                          </p:stCondLst>
                                        </p:cTn>
                                        <p:tgtEl>
                                          <p:spTgt spid="15"/>
                                        </p:tgtEl>
                                        <p:attrNameLst>
                                          <p:attrName>style.visibility</p:attrName>
                                        </p:attrNameLst>
                                      </p:cBhvr>
                                      <p:to>
                                        <p:strVal val="visible"/>
                                      </p:to>
                                    </p:set>
                                  </p:childTnLst>
                                  <p:subTnLst>
                                    <p:set>
                                      <p:cBhvr override="childStyle">
                                        <p:cTn dur="1" fill="hold" display="0" masterRel="nextClick" afterEffect="1"/>
                                        <p:tgtEl>
                                          <p:spTgt spid="15"/>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499"/>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499"/>
                                          </p:stCondLst>
                                        </p:cTn>
                                        <p:tgtEl>
                                          <p:spTgt spid="25"/>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499"/>
                                          </p:stCondLst>
                                        </p:cTn>
                                        <p:tgtEl>
                                          <p:spTgt spid="3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499"/>
                                          </p:stCondLst>
                                        </p:cTn>
                                        <p:tgtEl>
                                          <p:spTgt spid="39"/>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6082"/>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3555">
                                            <p:txEl>
                                              <p:pRg st="4" end="4"/>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3555">
                                            <p:txEl>
                                              <p:pRg st="5" end="5"/>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23555">
                                            <p:txEl>
                                              <p:pRg st="6" end="6"/>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3555">
                                            <p:txEl>
                                              <p:pRg st="7" end="7"/>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23555">
                                            <p:txEl>
                                              <p:pRg st="8" end="8"/>
                                            </p:txEl>
                                          </p:spTgt>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4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6"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2"/>
          <p:cNvSpPr>
            <a:spLocks noGrp="1" noChangeArrowheads="1"/>
          </p:cNvSpPr>
          <p:nvPr>
            <p:ph type="title"/>
          </p:nvPr>
        </p:nvSpPr>
        <p:spPr/>
        <p:txBody>
          <a:bodyPr/>
          <a:lstStyle/>
          <a:p>
            <a:pPr eaLnBrk="1" hangingPunct="1"/>
            <a:r>
              <a:rPr lang="en-US" sz="4000" dirty="0" smtClean="0"/>
              <a:t>TAG Query Language</a:t>
            </a:r>
          </a:p>
        </p:txBody>
      </p:sp>
      <p:grpSp>
        <p:nvGrpSpPr>
          <p:cNvPr id="2" name="Group 4"/>
          <p:cNvGrpSpPr>
            <a:grpSpLocks/>
          </p:cNvGrpSpPr>
          <p:nvPr/>
        </p:nvGrpSpPr>
        <p:grpSpPr bwMode="auto">
          <a:xfrm>
            <a:off x="642910" y="1643050"/>
            <a:ext cx="7481887" cy="2509838"/>
            <a:chOff x="528" y="1968"/>
            <a:chExt cx="4446" cy="540"/>
          </a:xfrm>
        </p:grpSpPr>
        <p:pic>
          <p:nvPicPr>
            <p:cNvPr id="29700" name="Picture 5"/>
            <p:cNvPicPr>
              <a:picLocks noChangeAspect="1" noChangeArrowheads="1"/>
            </p:cNvPicPr>
            <p:nvPr/>
          </p:nvPicPr>
          <p:blipFill>
            <a:blip r:embed="rId2"/>
            <a:srcRect/>
            <a:stretch>
              <a:fillRect/>
            </a:stretch>
          </p:blipFill>
          <p:spPr bwMode="auto">
            <a:xfrm>
              <a:off x="3120" y="1968"/>
              <a:ext cx="1854" cy="516"/>
            </a:xfrm>
            <a:prstGeom prst="rect">
              <a:avLst/>
            </a:prstGeom>
            <a:noFill/>
            <a:ln w="9525">
              <a:noFill/>
              <a:miter lim="800000"/>
              <a:headEnd/>
              <a:tailEnd/>
            </a:ln>
          </p:spPr>
        </p:pic>
        <p:pic>
          <p:nvPicPr>
            <p:cNvPr id="29701" name="Picture 6"/>
            <p:cNvPicPr>
              <a:picLocks noChangeAspect="1" noChangeArrowheads="1"/>
            </p:cNvPicPr>
            <p:nvPr/>
          </p:nvPicPr>
          <p:blipFill>
            <a:blip r:embed="rId3"/>
            <a:srcRect/>
            <a:stretch>
              <a:fillRect/>
            </a:stretch>
          </p:blipFill>
          <p:spPr bwMode="auto">
            <a:xfrm>
              <a:off x="528" y="1968"/>
              <a:ext cx="1938" cy="540"/>
            </a:xfrm>
            <a:prstGeom prst="rect">
              <a:avLst/>
            </a:prstGeom>
            <a:noFill/>
            <a:ln w="9525">
              <a:noFill/>
              <a:miter lim="800000"/>
              <a:headEnd/>
              <a:tailEnd/>
            </a:ln>
          </p:spPr>
        </p:pic>
      </p:grpSp>
      <p:sp>
        <p:nvSpPr>
          <p:cNvPr id="6" name="Rectangle 3"/>
          <p:cNvSpPr txBox="1">
            <a:spLocks noChangeArrowheads="1"/>
          </p:cNvSpPr>
          <p:nvPr/>
        </p:nvSpPr>
        <p:spPr bwMode="auto">
          <a:xfrm>
            <a:off x="428596" y="4214818"/>
            <a:ext cx="8258204" cy="1554155"/>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marR="0" lvl="0" indent="-342900" defTabSz="914400" rtl="0" eaLnBrk="1" fontAlgn="base" latinLnBrk="0" hangingPunct="1">
              <a:lnSpc>
                <a:spcPct val="90000"/>
              </a:lnSpc>
              <a:spcBef>
                <a:spcPct val="20000"/>
              </a:spcBef>
              <a:spcAft>
                <a:spcPct val="0"/>
              </a:spcAft>
              <a:buClr>
                <a:schemeClr val="bg2"/>
              </a:buClr>
              <a:buSzTx/>
              <a:tabLst/>
              <a:defRPr/>
            </a:pPr>
            <a:r>
              <a:rPr lang="en-US" sz="2000" kern="0" dirty="0" smtClean="0">
                <a:solidFill>
                  <a:srgbClr val="FF0000"/>
                </a:solidFill>
                <a:latin typeface="+mn-lt"/>
              </a:rPr>
              <a:t>The picture</a:t>
            </a:r>
            <a:r>
              <a:rPr kumimoji="0" lang="en-US" sz="2000" b="0" i="0" u="none" strike="noStrike" kern="0" cap="none" spc="0" normalizeH="0" baseline="0" noProof="0" dirty="0" smtClean="0">
                <a:ln>
                  <a:noFill/>
                </a:ln>
                <a:solidFill>
                  <a:srgbClr val="FF0000"/>
                </a:solidFill>
                <a:effectLst/>
                <a:uLnTx/>
                <a:uFillTx/>
                <a:latin typeface="+mn-lt"/>
                <a:ea typeface="+mn-ea"/>
                <a:cs typeface="+mn-cs"/>
              </a:rPr>
              <a:t> is from</a:t>
            </a:r>
            <a:r>
              <a:rPr kumimoji="0" lang="en-US" sz="2000" b="0" i="0" u="none" strike="noStrike" kern="0" cap="none" spc="0" normalizeH="0" noProof="0" dirty="0" smtClean="0">
                <a:ln>
                  <a:noFill/>
                </a:ln>
                <a:solidFill>
                  <a:srgbClr val="FF0000"/>
                </a:solidFill>
                <a:effectLst/>
                <a:uLnTx/>
                <a:uFillTx/>
                <a:latin typeface="+mn-lt"/>
                <a:ea typeface="+mn-ea"/>
                <a:cs typeface="+mn-cs"/>
              </a:rPr>
              <a:t> the paper</a:t>
            </a:r>
            <a:endParaRPr kumimoji="0" lang="en-US" sz="2000" b="0" i="0" u="none" strike="noStrike" kern="0" cap="none" spc="0" normalizeH="0" baseline="0" noProof="0" dirty="0" smtClean="0">
              <a:ln>
                <a:noFill/>
              </a:ln>
              <a:solidFill>
                <a:srgbClr val="FF0000"/>
              </a:solidFill>
              <a:effectLst/>
              <a:uLnTx/>
              <a:uFillTx/>
              <a:latin typeface="+mn-lt"/>
            </a:endParaRPr>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18</a:t>
            </a:fld>
            <a:endParaRPr lang="el-GR" dirty="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2"/>
          <p:cNvSpPr>
            <a:spLocks noGrp="1" noChangeArrowheads="1"/>
          </p:cNvSpPr>
          <p:nvPr>
            <p:ph type="title"/>
          </p:nvPr>
        </p:nvSpPr>
        <p:spPr/>
        <p:txBody>
          <a:bodyPr/>
          <a:lstStyle/>
          <a:p>
            <a:pPr eaLnBrk="1" hangingPunct="1"/>
            <a:r>
              <a:rPr lang="en-US" sz="4000" dirty="0" smtClean="0"/>
              <a:t>TAG Contributions</a:t>
            </a:r>
            <a:endParaRPr lang="en-US" dirty="0" smtClean="0"/>
          </a:p>
        </p:txBody>
      </p:sp>
      <p:sp>
        <p:nvSpPr>
          <p:cNvPr id="39939" name="Rectangle 3"/>
          <p:cNvSpPr>
            <a:spLocks noGrp="1" noChangeArrowheads="1"/>
          </p:cNvSpPr>
          <p:nvPr>
            <p:ph type="body" idx="1"/>
          </p:nvPr>
        </p:nvSpPr>
        <p:spPr>
          <a:xfrm>
            <a:off x="471488" y="1714500"/>
            <a:ext cx="8172450" cy="4429125"/>
          </a:xfrm>
        </p:spPr>
        <p:txBody>
          <a:bodyPr/>
          <a:lstStyle/>
          <a:p>
            <a:pPr eaLnBrk="1" hangingPunct="1">
              <a:lnSpc>
                <a:spcPct val="80000"/>
              </a:lnSpc>
            </a:pPr>
            <a:r>
              <a:rPr lang="en-US" sz="2800" dirty="0" smtClean="0"/>
              <a:t>Support of multiple aggregate functions AND group-by queries</a:t>
            </a:r>
          </a:p>
          <a:p>
            <a:pPr lvl="1" eaLnBrk="1" hangingPunct="1">
              <a:lnSpc>
                <a:spcPct val="80000"/>
              </a:lnSpc>
            </a:pPr>
            <a:r>
              <a:rPr lang="en-US" sz="2400" dirty="0" smtClean="0"/>
              <a:t>Classification and behavior based on type of function</a:t>
            </a:r>
          </a:p>
          <a:p>
            <a:pPr eaLnBrk="1" hangingPunct="1">
              <a:lnSpc>
                <a:spcPct val="80000"/>
              </a:lnSpc>
            </a:pPr>
            <a:r>
              <a:rPr lang="en-US" sz="2800" dirty="0" smtClean="0"/>
              <a:t>In network processing dramatically reduces transmitted data</a:t>
            </a:r>
          </a:p>
          <a:p>
            <a:pPr eaLnBrk="1" hangingPunct="1">
              <a:lnSpc>
                <a:spcPct val="80000"/>
              </a:lnSpc>
            </a:pPr>
            <a:r>
              <a:rPr lang="en-US" sz="2800" dirty="0" smtClean="0"/>
              <a:t>Synchronization allows sensors to sleep most of the time</a:t>
            </a:r>
          </a:p>
          <a:p>
            <a:pPr eaLnBrk="1" hangingPunct="1">
              <a:lnSpc>
                <a:spcPct val="80000"/>
              </a:lnSpc>
            </a:pPr>
            <a:r>
              <a:rPr lang="en-US" sz="2800" dirty="0" smtClean="0"/>
              <a:t>Further optimizations for monotonic aggregates</a:t>
            </a:r>
          </a:p>
          <a:p>
            <a:pPr lvl="1" eaLnBrk="1" hangingPunct="1">
              <a:lnSpc>
                <a:spcPct val="80000"/>
              </a:lnSpc>
            </a:pPr>
            <a:r>
              <a:rPr lang="en-US" sz="2400" dirty="0" smtClean="0"/>
              <a:t>I.e., MAX aggregate: Don’t transmit aggregate if you overhear a sibling that reports a larger aggregate</a:t>
            </a:r>
          </a:p>
          <a:p>
            <a:pPr eaLnBrk="1" hangingPunct="1">
              <a:lnSpc>
                <a:spcPct val="80000"/>
              </a:lnSpc>
            </a:pPr>
            <a:r>
              <a:rPr lang="en-US" sz="2800" dirty="0" smtClean="0"/>
              <a:t>Considerations for message loss etc…</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19</a:t>
            </a:fld>
            <a:endParaRPr lang="el-GR" dirty="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p:cNvSpPr>
            <a:spLocks noGrp="1" noChangeArrowheads="1"/>
          </p:cNvSpPr>
          <p:nvPr>
            <p:ph type="title"/>
          </p:nvPr>
        </p:nvSpPr>
        <p:spPr/>
        <p:txBody>
          <a:bodyPr lIns="0" rIns="0"/>
          <a:lstStyle/>
          <a:p>
            <a:pPr eaLnBrk="1" hangingPunct="1"/>
            <a:r>
              <a:rPr lang="en-US" sz="3600" dirty="0" smtClean="0"/>
              <a:t>1b. Data Collection: </a:t>
            </a:r>
            <a:r>
              <a:rPr lang="en-US" sz="3600" dirty="0" err="1" smtClean="0"/>
              <a:t>WaveScheduling</a:t>
            </a:r>
            <a:endParaRPr lang="en-US" sz="3600" dirty="0" smtClean="0"/>
          </a:p>
        </p:txBody>
      </p:sp>
      <p:sp>
        <p:nvSpPr>
          <p:cNvPr id="49155" name="Rectangle 3"/>
          <p:cNvSpPr>
            <a:spLocks noGrp="1" noChangeArrowheads="1"/>
          </p:cNvSpPr>
          <p:nvPr>
            <p:ph type="body" idx="1"/>
          </p:nvPr>
        </p:nvSpPr>
        <p:spPr/>
        <p:txBody>
          <a:bodyPr/>
          <a:lstStyle/>
          <a:p>
            <a:pPr eaLnBrk="1" hangingPunct="1">
              <a:lnSpc>
                <a:spcPct val="90000"/>
              </a:lnSpc>
            </a:pPr>
            <a:r>
              <a:rPr lang="en-US" sz="2400" dirty="0" err="1" smtClean="0"/>
              <a:t>WaveScheduling</a:t>
            </a:r>
            <a:r>
              <a:rPr lang="en-US" sz="2400" dirty="0" smtClean="0"/>
              <a:t>: Energy-Efficient Data Dissemination for Sensor Networks</a:t>
            </a:r>
          </a:p>
          <a:p>
            <a:pPr lvl="1" eaLnBrk="1" hangingPunct="1">
              <a:lnSpc>
                <a:spcPct val="90000"/>
              </a:lnSpc>
            </a:pPr>
            <a:r>
              <a:rPr lang="en-US" sz="2000" dirty="0" err="1" smtClean="0"/>
              <a:t>Niki</a:t>
            </a:r>
            <a:r>
              <a:rPr lang="en-US" sz="2000" dirty="0" smtClean="0"/>
              <a:t> </a:t>
            </a:r>
            <a:r>
              <a:rPr lang="en-US" sz="2000" dirty="0" err="1" smtClean="0"/>
              <a:t>Trigoni</a:t>
            </a:r>
            <a:r>
              <a:rPr lang="en-US" sz="2000" dirty="0" smtClean="0"/>
              <a:t>, Yong Yao, Alan J. Demers, Johannes </a:t>
            </a:r>
            <a:r>
              <a:rPr lang="en-US" sz="2000" dirty="0" err="1" smtClean="0"/>
              <a:t>Gehrke</a:t>
            </a:r>
            <a:r>
              <a:rPr lang="en-US" sz="2000" dirty="0" smtClean="0"/>
              <a:t>, </a:t>
            </a:r>
            <a:r>
              <a:rPr lang="en-US" sz="2000" dirty="0" err="1" smtClean="0"/>
              <a:t>Rajmohan</a:t>
            </a:r>
            <a:r>
              <a:rPr lang="en-US" sz="2000" dirty="0" smtClean="0"/>
              <a:t> </a:t>
            </a:r>
            <a:r>
              <a:rPr lang="en-US" sz="2000" dirty="0" err="1" smtClean="0"/>
              <a:t>Rajaraman</a:t>
            </a:r>
            <a:endParaRPr lang="en-US" sz="2000" dirty="0" smtClean="0"/>
          </a:p>
          <a:p>
            <a:pPr lvl="1" eaLnBrk="1" hangingPunct="1">
              <a:lnSpc>
                <a:spcPct val="90000"/>
              </a:lnSpc>
            </a:pPr>
            <a:r>
              <a:rPr lang="en-US" sz="2000" dirty="0" smtClean="0"/>
              <a:t>Proposed in the Cougar system</a:t>
            </a:r>
          </a:p>
          <a:p>
            <a:pPr eaLnBrk="1" hangingPunct="1">
              <a:lnSpc>
                <a:spcPct val="90000"/>
              </a:lnSpc>
              <a:buFont typeface="Wingdings" pitchFamily="2" charset="2"/>
              <a:buNone/>
            </a:pPr>
            <a:endParaRPr lang="el-GR" sz="2200" dirty="0" smtClean="0"/>
          </a:p>
          <a:p>
            <a:pPr eaLnBrk="1" hangingPunct="1">
              <a:lnSpc>
                <a:spcPct val="90000"/>
              </a:lnSpc>
            </a:pPr>
            <a:r>
              <a:rPr lang="en-US" sz="2400" dirty="0" smtClean="0"/>
              <a:t>Observation: In TAG, nodes at the same level transmit at the same time</a:t>
            </a:r>
          </a:p>
          <a:p>
            <a:pPr lvl="1" eaLnBrk="1" hangingPunct="1">
              <a:lnSpc>
                <a:spcPct val="90000"/>
              </a:lnSpc>
            </a:pPr>
            <a:r>
              <a:rPr lang="en-US" sz="2000" dirty="0" smtClean="0"/>
              <a:t>Many collisions, message losses</a:t>
            </a:r>
          </a:p>
          <a:p>
            <a:pPr lvl="1" eaLnBrk="1" hangingPunct="1">
              <a:lnSpc>
                <a:spcPct val="90000"/>
              </a:lnSpc>
            </a:pPr>
            <a:r>
              <a:rPr lang="en-US" sz="2000" dirty="0" smtClean="0"/>
              <a:t>Many retransmissions, energy drain</a:t>
            </a:r>
            <a:endParaRPr lang="el-GR" sz="2200" dirty="0" smtClean="0"/>
          </a:p>
          <a:p>
            <a:pPr eaLnBrk="1" hangingPunct="1">
              <a:lnSpc>
                <a:spcPct val="90000"/>
              </a:lnSpc>
            </a:pPr>
            <a:endParaRPr lang="en-US" sz="2200" dirty="0" smtClean="0"/>
          </a:p>
          <a:p>
            <a:pPr eaLnBrk="1" hangingPunct="1">
              <a:lnSpc>
                <a:spcPct val="90000"/>
              </a:lnSpc>
            </a:pPr>
            <a:r>
              <a:rPr lang="en-US" sz="2400" dirty="0" smtClean="0"/>
              <a:t>Goal: Organize nodes in order to minimize message collisions</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20</a:t>
            </a:fld>
            <a:endParaRPr lang="el-GR" dirty="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title"/>
          </p:nvPr>
        </p:nvSpPr>
        <p:spPr/>
        <p:txBody>
          <a:bodyPr/>
          <a:lstStyle/>
          <a:p>
            <a:pPr eaLnBrk="1" hangingPunct="1"/>
            <a:r>
              <a:rPr lang="en-US" sz="4000" dirty="0" smtClean="0"/>
              <a:t>Main Idea: </a:t>
            </a:r>
            <a:r>
              <a:rPr lang="en-US" sz="4000" dirty="0" err="1" smtClean="0"/>
              <a:t>WaveScheduling</a:t>
            </a:r>
            <a:endParaRPr lang="en-US" sz="4000" dirty="0" smtClean="0"/>
          </a:p>
        </p:txBody>
      </p:sp>
      <p:sp>
        <p:nvSpPr>
          <p:cNvPr id="50179" name="Rectangle 3"/>
          <p:cNvSpPr>
            <a:spLocks noGrp="1" noChangeArrowheads="1"/>
          </p:cNvSpPr>
          <p:nvPr>
            <p:ph type="body" idx="1"/>
          </p:nvPr>
        </p:nvSpPr>
        <p:spPr>
          <a:xfrm>
            <a:off x="457200" y="1600201"/>
            <a:ext cx="8229600" cy="1543048"/>
          </a:xfrm>
        </p:spPr>
        <p:txBody>
          <a:bodyPr/>
          <a:lstStyle/>
          <a:p>
            <a:pPr eaLnBrk="1" hangingPunct="1">
              <a:lnSpc>
                <a:spcPct val="90000"/>
              </a:lnSpc>
            </a:pPr>
            <a:r>
              <a:rPr lang="el-GR" sz="2200" dirty="0" smtClean="0"/>
              <a:t> </a:t>
            </a:r>
            <a:r>
              <a:rPr lang="en-US" sz="2400" dirty="0" smtClean="0"/>
              <a:t>Organize nodes in a grid</a:t>
            </a:r>
            <a:endParaRPr lang="en-US" sz="2200" dirty="0" smtClean="0"/>
          </a:p>
          <a:p>
            <a:pPr lvl="1" eaLnBrk="1" hangingPunct="1">
              <a:lnSpc>
                <a:spcPct val="90000"/>
              </a:lnSpc>
            </a:pPr>
            <a:r>
              <a:rPr lang="en-US" sz="2000" dirty="0" smtClean="0"/>
              <a:t>Each grid area has a leader</a:t>
            </a:r>
          </a:p>
          <a:p>
            <a:pPr lvl="1" eaLnBrk="1" hangingPunct="1">
              <a:lnSpc>
                <a:spcPct val="90000"/>
              </a:lnSpc>
            </a:pPr>
            <a:r>
              <a:rPr lang="en-US" sz="2000" dirty="0" smtClean="0"/>
              <a:t>Nodes within each area transmit data to their leader</a:t>
            </a:r>
          </a:p>
          <a:p>
            <a:pPr lvl="1" eaLnBrk="1" hangingPunct="1">
              <a:lnSpc>
                <a:spcPct val="90000"/>
              </a:lnSpc>
            </a:pPr>
            <a:r>
              <a:rPr lang="en-US" sz="2000" dirty="0" smtClean="0"/>
              <a:t>Leaders communicate at specific intervals and directions</a:t>
            </a:r>
            <a:endParaRPr lang="el-GR" sz="2400" dirty="0" smtClean="0"/>
          </a:p>
        </p:txBody>
      </p:sp>
      <p:pic>
        <p:nvPicPr>
          <p:cNvPr id="4" name="Content Placeholder 5" descr="3.bmp"/>
          <p:cNvPicPr>
            <a:picLocks noChangeAspect="1"/>
          </p:cNvPicPr>
          <p:nvPr/>
        </p:nvPicPr>
        <p:blipFill>
          <a:blip r:embed="rId2"/>
          <a:srcRect/>
          <a:stretch>
            <a:fillRect/>
          </a:stretch>
        </p:blipFill>
        <p:spPr bwMode="auto">
          <a:xfrm>
            <a:off x="3000364" y="3643314"/>
            <a:ext cx="1357322" cy="1165388"/>
          </a:xfrm>
          <a:prstGeom prst="rect">
            <a:avLst/>
          </a:prstGeom>
          <a:noFill/>
          <a:ln w="9525">
            <a:noFill/>
            <a:miter lim="800000"/>
            <a:headEnd/>
            <a:tailEnd/>
          </a:ln>
        </p:spPr>
      </p:pic>
      <p:pic>
        <p:nvPicPr>
          <p:cNvPr id="5" name="Picture 4" descr="1.bmp"/>
          <p:cNvPicPr>
            <a:picLocks noChangeAspect="1"/>
          </p:cNvPicPr>
          <p:nvPr/>
        </p:nvPicPr>
        <p:blipFill>
          <a:blip r:embed="rId3"/>
          <a:srcRect/>
          <a:stretch>
            <a:fillRect/>
          </a:stretch>
        </p:blipFill>
        <p:spPr bwMode="auto">
          <a:xfrm>
            <a:off x="357158" y="3565164"/>
            <a:ext cx="2304994" cy="2268898"/>
          </a:xfrm>
          <a:prstGeom prst="rect">
            <a:avLst/>
          </a:prstGeom>
          <a:noFill/>
          <a:ln w="9525">
            <a:noFill/>
            <a:miter lim="800000"/>
            <a:headEnd/>
            <a:tailEnd/>
          </a:ln>
        </p:spPr>
      </p:pic>
      <p:sp>
        <p:nvSpPr>
          <p:cNvPr id="6" name="Oval 5"/>
          <p:cNvSpPr>
            <a:spLocks noChangeArrowheads="1"/>
          </p:cNvSpPr>
          <p:nvPr/>
        </p:nvSpPr>
        <p:spPr bwMode="auto">
          <a:xfrm>
            <a:off x="1928794" y="3741614"/>
            <a:ext cx="761933" cy="462720"/>
          </a:xfrm>
          <a:prstGeom prst="ellipse">
            <a:avLst/>
          </a:prstGeom>
          <a:noFill/>
          <a:ln w="22225" algn="ctr">
            <a:solidFill>
              <a:srgbClr val="FF0000"/>
            </a:solidFill>
            <a:round/>
            <a:headEnd/>
            <a:tailEnd/>
          </a:ln>
        </p:spPr>
        <p:txBody>
          <a:bodyPr wrap="none" anchor="ctr"/>
          <a:lstStyle/>
          <a:p>
            <a:pPr algn="ctr"/>
            <a:endParaRPr lang="en-US"/>
          </a:p>
        </p:txBody>
      </p:sp>
      <p:sp>
        <p:nvSpPr>
          <p:cNvPr id="7" name="Right Arrow 6"/>
          <p:cNvSpPr>
            <a:spLocks noChangeArrowheads="1"/>
          </p:cNvSpPr>
          <p:nvPr/>
        </p:nvSpPr>
        <p:spPr bwMode="auto">
          <a:xfrm>
            <a:off x="2799738" y="3829952"/>
            <a:ext cx="149752" cy="261351"/>
          </a:xfrm>
          <a:prstGeom prst="rightArrow">
            <a:avLst>
              <a:gd name="adj1" fmla="val 50000"/>
              <a:gd name="adj2" fmla="val 50000"/>
            </a:avLst>
          </a:prstGeom>
          <a:noFill/>
          <a:ln w="22225" algn="ctr">
            <a:solidFill>
              <a:srgbClr val="FF0000"/>
            </a:solidFill>
            <a:round/>
            <a:headEnd/>
            <a:tailEnd/>
          </a:ln>
        </p:spPr>
        <p:txBody>
          <a:bodyPr wrap="none" anchor="ctr"/>
          <a:lstStyle/>
          <a:p>
            <a:pPr algn="ctr"/>
            <a:endParaRPr lang="en-US"/>
          </a:p>
        </p:txBody>
      </p:sp>
      <p:pic>
        <p:nvPicPr>
          <p:cNvPr id="8" name="Content Placeholder 9" descr="6.bmp"/>
          <p:cNvPicPr>
            <a:picLocks noChangeAspect="1"/>
          </p:cNvPicPr>
          <p:nvPr/>
        </p:nvPicPr>
        <p:blipFill>
          <a:blip r:embed="rId4"/>
          <a:srcRect/>
          <a:stretch>
            <a:fillRect/>
          </a:stretch>
        </p:blipFill>
        <p:spPr bwMode="auto">
          <a:xfrm>
            <a:off x="4844992" y="3608613"/>
            <a:ext cx="3879918" cy="2527920"/>
          </a:xfrm>
          <a:prstGeom prst="rect">
            <a:avLst/>
          </a:prstGeom>
          <a:noFill/>
          <a:ln w="9525">
            <a:noFill/>
            <a:miter lim="800000"/>
            <a:headEnd/>
            <a:tailEnd/>
          </a:ln>
        </p:spPr>
      </p:pic>
      <p:pic>
        <p:nvPicPr>
          <p:cNvPr id="9" name="Picture 8" descr="7.bmp"/>
          <p:cNvPicPr>
            <a:picLocks noChangeAspect="1"/>
          </p:cNvPicPr>
          <p:nvPr/>
        </p:nvPicPr>
        <p:blipFill>
          <a:blip r:embed="rId5"/>
          <a:srcRect/>
          <a:stretch>
            <a:fillRect/>
          </a:stretch>
        </p:blipFill>
        <p:spPr bwMode="auto">
          <a:xfrm>
            <a:off x="4854517" y="3589563"/>
            <a:ext cx="3879918" cy="2527920"/>
          </a:xfrm>
          <a:prstGeom prst="rect">
            <a:avLst/>
          </a:prstGeom>
          <a:noFill/>
          <a:ln w="9525">
            <a:noFill/>
            <a:miter lim="800000"/>
            <a:headEnd/>
            <a:tailEnd/>
          </a:ln>
        </p:spPr>
      </p:pic>
      <p:pic>
        <p:nvPicPr>
          <p:cNvPr id="10" name="Picture 9" descr="8.bmp"/>
          <p:cNvPicPr>
            <a:picLocks noChangeAspect="1"/>
          </p:cNvPicPr>
          <p:nvPr/>
        </p:nvPicPr>
        <p:blipFill>
          <a:blip r:embed="rId6"/>
          <a:srcRect/>
          <a:stretch>
            <a:fillRect/>
          </a:stretch>
        </p:blipFill>
        <p:spPr bwMode="auto">
          <a:xfrm>
            <a:off x="4854517" y="3589563"/>
            <a:ext cx="3879918" cy="2527920"/>
          </a:xfrm>
          <a:prstGeom prst="rect">
            <a:avLst/>
          </a:prstGeom>
          <a:noFill/>
          <a:ln w="9525">
            <a:noFill/>
            <a:miter lim="800000"/>
            <a:headEnd/>
            <a:tailEnd/>
          </a:ln>
        </p:spPr>
      </p:pic>
      <p:pic>
        <p:nvPicPr>
          <p:cNvPr id="11" name="Picture 10" descr="9.bmp"/>
          <p:cNvPicPr>
            <a:picLocks noChangeAspect="1"/>
          </p:cNvPicPr>
          <p:nvPr/>
        </p:nvPicPr>
        <p:blipFill>
          <a:blip r:embed="rId7"/>
          <a:srcRect/>
          <a:stretch>
            <a:fillRect/>
          </a:stretch>
        </p:blipFill>
        <p:spPr bwMode="auto">
          <a:xfrm>
            <a:off x="4857752" y="3618692"/>
            <a:ext cx="3886207" cy="2584516"/>
          </a:xfrm>
          <a:prstGeom prst="rect">
            <a:avLst/>
          </a:prstGeom>
          <a:noFill/>
          <a:ln w="9525">
            <a:noFill/>
            <a:miter lim="800000"/>
            <a:headEnd/>
            <a:tailEnd/>
          </a:ln>
        </p:spPr>
      </p:pic>
      <p:sp>
        <p:nvSpPr>
          <p:cNvPr id="12" name="TextBox 13"/>
          <p:cNvSpPr txBox="1">
            <a:spLocks noChangeArrowheads="1"/>
          </p:cNvSpPr>
          <p:nvPr/>
        </p:nvSpPr>
        <p:spPr bwMode="auto">
          <a:xfrm>
            <a:off x="7726354" y="3736681"/>
            <a:ext cx="1131905" cy="584775"/>
          </a:xfrm>
          <a:prstGeom prst="rect">
            <a:avLst/>
          </a:prstGeom>
          <a:noFill/>
          <a:ln w="9525">
            <a:noFill/>
            <a:miter lim="800000"/>
            <a:headEnd/>
            <a:tailEnd/>
          </a:ln>
        </p:spPr>
        <p:txBody>
          <a:bodyPr wrap="square">
            <a:spAutoFit/>
          </a:bodyPr>
          <a:lstStyle/>
          <a:p>
            <a:r>
              <a:rPr lang="en-US" sz="1600" dirty="0" smtClean="0">
                <a:latin typeface="Times New Roman" pitchFamily="18" charset="0"/>
                <a:cs typeface="Times New Roman" pitchFamily="18" charset="0"/>
              </a:rPr>
              <a:t>East Wave example</a:t>
            </a:r>
            <a:endParaRPr lang="en-US" sz="1600" dirty="0">
              <a:latin typeface="Times New Roman" pitchFamily="18" charset="0"/>
              <a:cs typeface="Times New Roman" pitchFamily="18" charset="0"/>
            </a:endParaRPr>
          </a:p>
        </p:txBody>
      </p:sp>
      <p:cxnSp>
        <p:nvCxnSpPr>
          <p:cNvPr id="14" name="Straight Connector 13"/>
          <p:cNvCxnSpPr/>
          <p:nvPr/>
        </p:nvCxnSpPr>
        <p:spPr bwMode="auto">
          <a:xfrm rot="5400000">
            <a:off x="3000364" y="4929198"/>
            <a:ext cx="3286148" cy="1588"/>
          </a:xfrm>
          <a:prstGeom prst="line">
            <a:avLst/>
          </a:prstGeom>
          <a:noFill/>
          <a:ln w="15875" cap="flat" cmpd="sng" algn="ctr">
            <a:solidFill>
              <a:schemeClr val="tx1"/>
            </a:solidFill>
            <a:prstDash val="solid"/>
            <a:round/>
            <a:headEnd type="none" w="med" len="med"/>
            <a:tailEnd type="none" w="med" len="med"/>
          </a:ln>
          <a:effectLst/>
        </p:spPr>
      </p:cxnSp>
      <p:sp>
        <p:nvSpPr>
          <p:cNvPr id="1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21</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4"/>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4"/>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9"/>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10"/>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12"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2"/>
          <p:cNvSpPr>
            <a:spLocks noGrp="1" noChangeArrowheads="1"/>
          </p:cNvSpPr>
          <p:nvPr>
            <p:ph type="title"/>
          </p:nvPr>
        </p:nvSpPr>
        <p:spPr/>
        <p:txBody>
          <a:bodyPr/>
          <a:lstStyle/>
          <a:p>
            <a:pPr eaLnBrk="1" hangingPunct="1"/>
            <a:r>
              <a:rPr lang="en-US" sz="4000" dirty="0" err="1" smtClean="0"/>
              <a:t>WaveScheduling</a:t>
            </a:r>
            <a:r>
              <a:rPr lang="en-US" sz="4000" dirty="0" smtClean="0"/>
              <a:t> Paths</a:t>
            </a:r>
          </a:p>
        </p:txBody>
      </p:sp>
      <p:sp>
        <p:nvSpPr>
          <p:cNvPr id="59395" name="TextBox 7"/>
          <p:cNvSpPr txBox="1">
            <a:spLocks noChangeArrowheads="1"/>
          </p:cNvSpPr>
          <p:nvPr/>
        </p:nvSpPr>
        <p:spPr bwMode="auto">
          <a:xfrm>
            <a:off x="6000760" y="4143380"/>
            <a:ext cx="2571750" cy="923330"/>
          </a:xfrm>
          <a:prstGeom prst="rect">
            <a:avLst/>
          </a:prstGeom>
          <a:noFill/>
          <a:ln w="9525">
            <a:noFill/>
            <a:miter lim="800000"/>
            <a:headEnd/>
            <a:tailEnd/>
          </a:ln>
        </p:spPr>
        <p:txBody>
          <a:bodyPr>
            <a:spAutoFit/>
          </a:bodyPr>
          <a:lstStyle/>
          <a:p>
            <a:r>
              <a:rPr lang="en-US" dirty="0" smtClean="0">
                <a:solidFill>
                  <a:srgbClr val="FF0000"/>
                </a:solidFill>
              </a:rPr>
              <a:t>The large right-turn path has a lower latency for N,E,S,W</a:t>
            </a:r>
            <a:endParaRPr lang="el-GR" dirty="0">
              <a:solidFill>
                <a:srgbClr val="FF0000"/>
              </a:solidFill>
            </a:endParaRPr>
          </a:p>
        </p:txBody>
      </p:sp>
      <p:pic>
        <p:nvPicPr>
          <p:cNvPr id="59396" name="Picture 2"/>
          <p:cNvPicPr>
            <a:picLocks noChangeAspect="1" noChangeArrowheads="1"/>
          </p:cNvPicPr>
          <p:nvPr/>
        </p:nvPicPr>
        <p:blipFill>
          <a:blip r:embed="rId2"/>
          <a:srcRect/>
          <a:stretch>
            <a:fillRect/>
          </a:stretch>
        </p:blipFill>
        <p:spPr bwMode="auto">
          <a:xfrm>
            <a:off x="1643063" y="1928813"/>
            <a:ext cx="3857625" cy="3857625"/>
          </a:xfrm>
          <a:prstGeom prst="rect">
            <a:avLst/>
          </a:prstGeom>
          <a:noFill/>
          <a:ln w="9525">
            <a:noFill/>
            <a:miter lim="800000"/>
            <a:headEnd/>
            <a:tailEnd/>
          </a:ln>
        </p:spPr>
      </p:pic>
      <p:sp>
        <p:nvSpPr>
          <p:cNvPr id="59397" name="Rectangle 8"/>
          <p:cNvSpPr>
            <a:spLocks noChangeArrowheads="1"/>
          </p:cNvSpPr>
          <p:nvPr/>
        </p:nvSpPr>
        <p:spPr bwMode="auto">
          <a:xfrm>
            <a:off x="2143125" y="4500563"/>
            <a:ext cx="785813" cy="214312"/>
          </a:xfrm>
          <a:prstGeom prst="rect">
            <a:avLst/>
          </a:prstGeom>
          <a:solidFill>
            <a:schemeClr val="bg1"/>
          </a:solidFill>
          <a:ln w="22225" algn="ctr">
            <a:noFill/>
            <a:round/>
            <a:headEnd/>
            <a:tailEnd/>
          </a:ln>
        </p:spPr>
        <p:txBody>
          <a:bodyPr wrap="none" anchor="ctr"/>
          <a:lstStyle/>
          <a:p>
            <a:pPr algn="ctr"/>
            <a:r>
              <a:rPr lang="en-US" dirty="0" smtClean="0"/>
              <a:t>Source</a:t>
            </a:r>
            <a:endParaRPr lang="el-GR" dirty="0"/>
          </a:p>
        </p:txBody>
      </p:sp>
      <p:sp>
        <p:nvSpPr>
          <p:cNvPr id="59398" name="Rectangle 9"/>
          <p:cNvSpPr>
            <a:spLocks noChangeArrowheads="1"/>
          </p:cNvSpPr>
          <p:nvPr/>
        </p:nvSpPr>
        <p:spPr bwMode="auto">
          <a:xfrm>
            <a:off x="3786188" y="4143375"/>
            <a:ext cx="1643062" cy="230188"/>
          </a:xfrm>
          <a:prstGeom prst="rect">
            <a:avLst/>
          </a:prstGeom>
          <a:solidFill>
            <a:schemeClr val="bg1"/>
          </a:solidFill>
          <a:ln w="22225" algn="ctr">
            <a:noFill/>
            <a:round/>
            <a:headEnd/>
            <a:tailEnd/>
          </a:ln>
        </p:spPr>
        <p:txBody>
          <a:bodyPr wrap="none" anchor="ctr"/>
          <a:lstStyle/>
          <a:p>
            <a:pPr algn="ctr"/>
            <a:r>
              <a:rPr lang="en-US" dirty="0" smtClean="0"/>
              <a:t>Destination</a:t>
            </a:r>
            <a:endParaRPr lang="el-GR" dirty="0"/>
          </a:p>
        </p:txBody>
      </p:sp>
      <p:sp>
        <p:nvSpPr>
          <p:cNvPr id="7" name="TextBox 6"/>
          <p:cNvSpPr txBox="1"/>
          <p:nvPr/>
        </p:nvSpPr>
        <p:spPr>
          <a:xfrm>
            <a:off x="5929322" y="1643050"/>
            <a:ext cx="3000396" cy="646331"/>
          </a:xfrm>
          <a:prstGeom prst="rect">
            <a:avLst/>
          </a:prstGeom>
          <a:noFill/>
        </p:spPr>
        <p:txBody>
          <a:bodyPr wrap="square" rtlCol="0">
            <a:spAutoFit/>
          </a:bodyPr>
          <a:lstStyle/>
          <a:p>
            <a:r>
              <a:rPr lang="en-US" dirty="0" smtClean="0"/>
              <a:t>They follow a North, East, South, West direction</a:t>
            </a:r>
            <a:endParaRPr lang="el-GR" dirty="0"/>
          </a:p>
        </p:txBody>
      </p:sp>
      <p:pic>
        <p:nvPicPr>
          <p:cNvPr id="8" name="Picture 10" descr="2.bmp"/>
          <p:cNvPicPr>
            <a:picLocks noChangeAspect="1"/>
          </p:cNvPicPr>
          <p:nvPr/>
        </p:nvPicPr>
        <p:blipFill>
          <a:blip r:embed="rId3"/>
          <a:srcRect/>
          <a:stretch>
            <a:fillRect/>
          </a:stretch>
        </p:blipFill>
        <p:spPr bwMode="auto">
          <a:xfrm>
            <a:off x="6786578" y="2214554"/>
            <a:ext cx="1419225" cy="1247775"/>
          </a:xfrm>
          <a:prstGeom prst="rect">
            <a:avLst/>
          </a:prstGeom>
          <a:noFill/>
          <a:ln w="9525">
            <a:noFill/>
            <a:miter lim="800000"/>
            <a:headEnd/>
            <a:tailEnd/>
          </a:ln>
        </p:spPr>
      </p:pic>
      <p:sp>
        <p:nvSpPr>
          <p:cNvPr id="9"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22</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939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939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939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939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395" grpId="0"/>
      <p:bldP spid="59397" grpId="0" animBg="1"/>
      <p:bldP spid="59398"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title"/>
          </p:nvPr>
        </p:nvSpPr>
        <p:spPr/>
        <p:txBody>
          <a:bodyPr/>
          <a:lstStyle/>
          <a:p>
            <a:pPr eaLnBrk="1" hangingPunct="1"/>
            <a:r>
              <a:rPr lang="en-US" sz="4000" dirty="0" err="1" smtClean="0"/>
              <a:t>WaveScheduling</a:t>
            </a:r>
            <a:r>
              <a:rPr lang="en-US" sz="4000" dirty="0" smtClean="0"/>
              <a:t> Contributions</a:t>
            </a:r>
          </a:p>
        </p:txBody>
      </p:sp>
      <p:sp>
        <p:nvSpPr>
          <p:cNvPr id="50179" name="Rectangle 3"/>
          <p:cNvSpPr>
            <a:spLocks noGrp="1" noChangeArrowheads="1"/>
          </p:cNvSpPr>
          <p:nvPr>
            <p:ph type="body" idx="1"/>
          </p:nvPr>
        </p:nvSpPr>
        <p:spPr>
          <a:xfrm>
            <a:off x="457200" y="1600201"/>
            <a:ext cx="8229600" cy="1543048"/>
          </a:xfrm>
        </p:spPr>
        <p:txBody>
          <a:bodyPr/>
          <a:lstStyle/>
          <a:p>
            <a:pPr eaLnBrk="1" hangingPunct="1">
              <a:lnSpc>
                <a:spcPct val="90000"/>
              </a:lnSpc>
            </a:pPr>
            <a:r>
              <a:rPr lang="en-US" dirty="0" smtClean="0"/>
              <a:t>Transmissions without collisions</a:t>
            </a:r>
            <a:endParaRPr lang="en-US" sz="2800" dirty="0" smtClean="0"/>
          </a:p>
          <a:p>
            <a:pPr lvl="1" eaLnBrk="1" hangingPunct="1">
              <a:lnSpc>
                <a:spcPct val="90000"/>
              </a:lnSpc>
            </a:pPr>
            <a:r>
              <a:rPr lang="en-US" dirty="0" smtClean="0"/>
              <a:t>Much lower energy drain</a:t>
            </a:r>
          </a:p>
          <a:p>
            <a:pPr lvl="1" eaLnBrk="1" hangingPunct="1">
              <a:lnSpc>
                <a:spcPct val="90000"/>
              </a:lnSpc>
            </a:pPr>
            <a:r>
              <a:rPr lang="en-US" dirty="0" smtClean="0"/>
              <a:t>But also, significantly larger delays</a:t>
            </a:r>
          </a:p>
          <a:p>
            <a:pPr lvl="2" eaLnBrk="1" hangingPunct="1">
              <a:lnSpc>
                <a:spcPct val="90000"/>
              </a:lnSpc>
            </a:pPr>
            <a:r>
              <a:rPr lang="en-US" sz="2000" dirty="0" smtClean="0"/>
              <a:t>Few nodes transmit at each time, long paths to follow</a:t>
            </a:r>
            <a:endParaRPr lang="el-GR" sz="32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23</a:t>
            </a:fld>
            <a:endParaRPr lang="el-GR" dirty="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en-US" sz="4000" dirty="0" smtClean="0"/>
              <a:t>Outline</a:t>
            </a:r>
            <a:endParaRPr lang="el-GR" sz="4000" dirty="0" smtClean="0"/>
          </a:p>
        </p:txBody>
      </p:sp>
      <p:sp>
        <p:nvSpPr>
          <p:cNvPr id="4099" name="Rectangle 3"/>
          <p:cNvSpPr>
            <a:spLocks noGrp="1" noChangeArrowheads="1"/>
          </p:cNvSpPr>
          <p:nvPr>
            <p:ph type="body" idx="1"/>
          </p:nvPr>
        </p:nvSpPr>
        <p:spPr/>
        <p:txBody>
          <a:bodyPr/>
          <a:lstStyle/>
          <a:p>
            <a:pPr eaLnBrk="1" hangingPunct="1"/>
            <a:r>
              <a:rPr lang="en-US" sz="2400" dirty="0" smtClean="0">
                <a:solidFill>
                  <a:schemeClr val="bg1">
                    <a:lumMod val="65000"/>
                  </a:schemeClr>
                </a:solidFill>
              </a:rPr>
              <a:t>Sensor Nodes</a:t>
            </a:r>
          </a:p>
          <a:p>
            <a:pPr lvl="1" eaLnBrk="1" hangingPunct="1"/>
            <a:r>
              <a:rPr lang="en-US" sz="2000" dirty="0" smtClean="0">
                <a:solidFill>
                  <a:schemeClr val="bg1">
                    <a:lumMod val="65000"/>
                  </a:schemeClr>
                </a:solidFill>
              </a:rPr>
              <a:t>Brief Intro: Parts of sensors, capabilities, constraints</a:t>
            </a:r>
          </a:p>
          <a:p>
            <a:pPr eaLnBrk="1" hangingPunct="1"/>
            <a:r>
              <a:rPr lang="en-US" sz="2400" dirty="0" smtClean="0"/>
              <a:t>Techniques for Query Processing</a:t>
            </a:r>
          </a:p>
          <a:p>
            <a:pPr lvl="1" eaLnBrk="1" hangingPunct="1">
              <a:lnSpc>
                <a:spcPct val="80000"/>
              </a:lnSpc>
            </a:pPr>
            <a:r>
              <a:rPr lang="en-US" sz="2000" dirty="0" smtClean="0">
                <a:solidFill>
                  <a:schemeClr val="bg1">
                    <a:lumMod val="75000"/>
                  </a:schemeClr>
                </a:solidFill>
              </a:rPr>
              <a:t>Topologies for Data Collection</a:t>
            </a:r>
          </a:p>
          <a:p>
            <a:pPr lvl="1" eaLnBrk="1" hangingPunct="1">
              <a:lnSpc>
                <a:spcPct val="80000"/>
              </a:lnSpc>
            </a:pPr>
            <a:r>
              <a:rPr lang="en-US" sz="2000" dirty="0" smtClean="0"/>
              <a:t>Data Reduction (SELECT * and aggregate queries)</a:t>
            </a:r>
          </a:p>
          <a:p>
            <a:pPr lvl="1" eaLnBrk="1" hangingPunct="1">
              <a:lnSpc>
                <a:spcPct val="80000"/>
              </a:lnSpc>
            </a:pPr>
            <a:r>
              <a:rPr lang="en-US" sz="2000" dirty="0" smtClean="0"/>
              <a:t>Detecting Outliers</a:t>
            </a:r>
          </a:p>
          <a:p>
            <a:pPr eaLnBrk="1" hangingPunct="1"/>
            <a:r>
              <a:rPr lang="en-US" sz="2400" dirty="0" smtClean="0">
                <a:solidFill>
                  <a:schemeClr val="bg1">
                    <a:lumMod val="65000"/>
                  </a:schemeClr>
                </a:solidFill>
              </a:rPr>
              <a:t>Conclusions</a:t>
            </a:r>
            <a:endParaRPr lang="el-GR" sz="2000" dirty="0" smtClean="0">
              <a:solidFill>
                <a:schemeClr val="bg1">
                  <a:lumMod val="65000"/>
                </a:schemeClr>
              </a:solidFill>
            </a:endParaRPr>
          </a:p>
        </p:txBody>
      </p:sp>
      <p:sp>
        <p:nvSpPr>
          <p:cNvPr id="5" name="Rectangle 4"/>
          <p:cNvSpPr>
            <a:spLocks noGrp="1" noChangeArrowheads="1"/>
          </p:cNvSpPr>
          <p:nvPr>
            <p:ph type="dt" sz="half" idx="10"/>
          </p:nvPr>
        </p:nvSpPr>
        <p:spPr>
          <a:xfrm>
            <a:off x="457200" y="6348461"/>
            <a:ext cx="2133600" cy="476250"/>
          </a:xfrm>
          <a:ln/>
        </p:spPr>
        <p:txBody>
          <a:bodyPr/>
          <a:lstStyle>
            <a:lvl1pPr>
              <a:defRPr/>
            </a:lvl1pPr>
          </a:lstStyle>
          <a:p>
            <a:pPr>
              <a:defRPr/>
            </a:pPr>
            <a:r>
              <a:rPr lang="en-US" dirty="0" smtClean="0"/>
              <a:t>June 1, 2009</a:t>
            </a:r>
            <a:endParaRPr lang="el-GR" dirty="0"/>
          </a:p>
        </p:txBody>
      </p:sp>
      <p:sp>
        <p:nvSpPr>
          <p:cNvPr id="6" name="Rectangle 5"/>
          <p:cNvSpPr>
            <a:spLocks noGrp="1" noChangeArrowheads="1"/>
          </p:cNvSpPr>
          <p:nvPr>
            <p:ph type="ftr" sz="quarter" idx="11"/>
          </p:nvPr>
        </p:nvSpPr>
        <p:spPr>
          <a:xfrm>
            <a:off x="3124200" y="6337530"/>
            <a:ext cx="2895600" cy="476250"/>
          </a:xfrm>
          <a:ln/>
        </p:spPr>
        <p:txBody>
          <a:bodyPr/>
          <a:lstStyle>
            <a:lvl1pPr>
              <a:defRPr/>
            </a:lvl1pPr>
          </a:lstStyle>
          <a:p>
            <a:pPr>
              <a:defRPr/>
            </a:pPr>
            <a:r>
              <a:rPr lang="en-US" dirty="0" smtClean="0"/>
              <a:t>Antonios Deligiannakis</a:t>
            </a:r>
            <a:endParaRPr lang="el-GR" dirty="0"/>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24</a:t>
            </a:fld>
            <a:endParaRPr lang="el-GR" dirty="0"/>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717550" y="288925"/>
            <a:ext cx="7681913" cy="1143000"/>
          </a:xfrm>
        </p:spPr>
        <p:txBody>
          <a:bodyPr/>
          <a:lstStyle/>
          <a:p>
            <a:pPr eaLnBrk="1" hangingPunct="1"/>
            <a:r>
              <a:rPr lang="en-US" dirty="0" smtClean="0"/>
              <a:t>2a. Compressing Historical Measurements</a:t>
            </a:r>
          </a:p>
        </p:txBody>
      </p:sp>
      <p:sp>
        <p:nvSpPr>
          <p:cNvPr id="7171" name="Rectangle 3"/>
          <p:cNvSpPr>
            <a:spLocks noGrp="1" noChangeArrowheads="1"/>
          </p:cNvSpPr>
          <p:nvPr>
            <p:ph type="body" idx="1"/>
          </p:nvPr>
        </p:nvSpPr>
        <p:spPr/>
        <p:txBody>
          <a:bodyPr/>
          <a:lstStyle/>
          <a:p>
            <a:pPr eaLnBrk="1" hangingPunct="1">
              <a:lnSpc>
                <a:spcPct val="90000"/>
              </a:lnSpc>
              <a:buNone/>
            </a:pPr>
            <a:r>
              <a:rPr lang="en-US" sz="2400" dirty="0" smtClean="0"/>
              <a:t>Compressing Historical Information in Sensor Networks</a:t>
            </a:r>
          </a:p>
          <a:p>
            <a:pPr lvl="1" eaLnBrk="1" hangingPunct="1">
              <a:lnSpc>
                <a:spcPct val="90000"/>
              </a:lnSpc>
            </a:pPr>
            <a:r>
              <a:rPr lang="en-US" sz="2000" dirty="0" smtClean="0"/>
              <a:t>A. Deligiannakis, Y. </a:t>
            </a:r>
            <a:r>
              <a:rPr lang="en-US" sz="2000" dirty="0" err="1" smtClean="0"/>
              <a:t>Kotidis</a:t>
            </a:r>
            <a:r>
              <a:rPr lang="en-US" sz="2000" dirty="0" smtClean="0"/>
              <a:t>, N. </a:t>
            </a:r>
            <a:r>
              <a:rPr lang="en-US" sz="2000" dirty="0" err="1" smtClean="0"/>
              <a:t>Roussopoulos</a:t>
            </a:r>
            <a:r>
              <a:rPr lang="en-US" sz="2000" dirty="0" smtClean="0"/>
              <a:t> </a:t>
            </a:r>
          </a:p>
          <a:p>
            <a:pPr eaLnBrk="1" hangingPunct="1">
              <a:lnSpc>
                <a:spcPct val="90000"/>
              </a:lnSpc>
            </a:pPr>
            <a:endParaRPr lang="en-US" sz="2400" dirty="0" smtClean="0"/>
          </a:p>
          <a:p>
            <a:pPr eaLnBrk="1" hangingPunct="1">
              <a:lnSpc>
                <a:spcPct val="90000"/>
              </a:lnSpc>
            </a:pPr>
            <a:r>
              <a:rPr lang="en-US" sz="2400" dirty="0" smtClean="0"/>
              <a:t>Application: If past measurements are important, they should be periodically transmitted to base station, before the memory is exhausted</a:t>
            </a:r>
          </a:p>
          <a:p>
            <a:pPr eaLnBrk="1" hangingPunct="1">
              <a:lnSpc>
                <a:spcPct val="90000"/>
              </a:lnSpc>
            </a:pPr>
            <a:endParaRPr lang="en-US" sz="2400" dirty="0" smtClean="0"/>
          </a:p>
          <a:p>
            <a:pPr eaLnBrk="1" hangingPunct="1">
              <a:lnSpc>
                <a:spcPct val="90000"/>
              </a:lnSpc>
            </a:pPr>
            <a:r>
              <a:rPr lang="en-US" sz="2400" dirty="0" smtClean="0"/>
              <a:t>Transmitting all measurements is costly</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25</a:t>
            </a:fld>
            <a:endParaRPr lang="el-GR" dirty="0"/>
          </a:p>
        </p:txBody>
      </p:sp>
    </p:spTree>
  </p:cSld>
  <p:clrMapOvr>
    <a:masterClrMapping/>
  </p:clrMapOvr>
  <p:transition advTm="44272"/>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717550" y="288925"/>
            <a:ext cx="7681913" cy="1143000"/>
          </a:xfrm>
        </p:spPr>
        <p:txBody>
          <a:bodyPr/>
          <a:lstStyle/>
          <a:p>
            <a:pPr eaLnBrk="1" hangingPunct="1"/>
            <a:r>
              <a:rPr lang="en-US" dirty="0" smtClean="0"/>
              <a:t>2a. Compressing Historical Measurements</a:t>
            </a:r>
          </a:p>
        </p:txBody>
      </p:sp>
      <p:sp>
        <p:nvSpPr>
          <p:cNvPr id="7171" name="Rectangle 3"/>
          <p:cNvSpPr>
            <a:spLocks noGrp="1" noChangeArrowheads="1"/>
          </p:cNvSpPr>
          <p:nvPr>
            <p:ph type="body" idx="1"/>
          </p:nvPr>
        </p:nvSpPr>
        <p:spPr>
          <a:xfrm>
            <a:off x="457200" y="1546243"/>
            <a:ext cx="7972452" cy="4525963"/>
          </a:xfrm>
        </p:spPr>
        <p:txBody>
          <a:bodyPr/>
          <a:lstStyle/>
          <a:p>
            <a:pPr eaLnBrk="1" hangingPunct="1">
              <a:lnSpc>
                <a:spcPct val="90000"/>
              </a:lnSpc>
            </a:pPr>
            <a:r>
              <a:rPr lang="en-US" sz="2400" dirty="0" smtClean="0"/>
              <a:t>Observation: Sensors may measure several quantities</a:t>
            </a:r>
          </a:p>
          <a:p>
            <a:pPr eaLnBrk="1" hangingPunct="1">
              <a:lnSpc>
                <a:spcPct val="90000"/>
              </a:lnSpc>
            </a:pPr>
            <a:r>
              <a:rPr lang="en-US" sz="2400" dirty="0" smtClean="0"/>
              <a:t>Potential correlations</a:t>
            </a:r>
          </a:p>
          <a:p>
            <a:pPr lvl="1" eaLnBrk="1" hangingPunct="1">
              <a:lnSpc>
                <a:spcPct val="90000"/>
              </a:lnSpc>
            </a:pPr>
            <a:r>
              <a:rPr lang="en-US" sz="2000" dirty="0" smtClean="0"/>
              <a:t>At the same quantity</a:t>
            </a:r>
          </a:p>
          <a:p>
            <a:pPr marL="1085850" lvl="2" eaLnBrk="1" hangingPunct="1">
              <a:lnSpc>
                <a:spcPct val="90000"/>
              </a:lnSpc>
            </a:pPr>
            <a:r>
              <a:rPr lang="en-US" sz="1800" dirty="0" smtClean="0"/>
              <a:t>Periodicity, similar trends</a:t>
            </a:r>
          </a:p>
          <a:p>
            <a:pPr lvl="1" eaLnBrk="1" hangingPunct="1">
              <a:lnSpc>
                <a:spcPct val="90000"/>
              </a:lnSpc>
            </a:pPr>
            <a:r>
              <a:rPr lang="en-US" sz="2000" dirty="0" smtClean="0"/>
              <a:t>Between different quantities</a:t>
            </a:r>
          </a:p>
          <a:p>
            <a:pPr marL="1085850" lvl="2" eaLnBrk="1" hangingPunct="1">
              <a:lnSpc>
                <a:spcPct val="90000"/>
              </a:lnSpc>
            </a:pPr>
            <a:r>
              <a:rPr lang="en-US" sz="1800" dirty="0" smtClean="0"/>
              <a:t>Temperature and Voltage</a:t>
            </a:r>
            <a:r>
              <a:rPr lang="el-GR" sz="1800" dirty="0" smtClean="0"/>
              <a:t> </a:t>
            </a:r>
            <a:r>
              <a:rPr lang="en-US" sz="1800" dirty="0" smtClean="0"/>
              <a:t>[</a:t>
            </a:r>
            <a:r>
              <a:rPr lang="en-US" sz="1600" dirty="0" smtClean="0"/>
              <a:t>Deshpande04</a:t>
            </a:r>
            <a:r>
              <a:rPr lang="en-US" sz="1800" dirty="0" smtClean="0"/>
              <a:t>], pressure and humidity</a:t>
            </a:r>
          </a:p>
          <a:p>
            <a:pPr lvl="1" eaLnBrk="1" hangingPunct="1">
              <a:lnSpc>
                <a:spcPct val="90000"/>
              </a:lnSpc>
            </a:pPr>
            <a:r>
              <a:rPr lang="en-US" sz="2000" dirty="0" smtClean="0"/>
              <a:t>Between different sensors in an area</a:t>
            </a:r>
          </a:p>
          <a:p>
            <a:pPr marL="1085850" lvl="2" eaLnBrk="1" hangingPunct="1">
              <a:lnSpc>
                <a:spcPct val="90000"/>
              </a:lnSpc>
            </a:pPr>
            <a:r>
              <a:rPr lang="en-US" sz="1800" dirty="0" smtClean="0"/>
              <a:t>I.e., Similar temperature and noise levels</a:t>
            </a:r>
          </a:p>
          <a:p>
            <a:pPr lvl="1" eaLnBrk="1" hangingPunct="1">
              <a:lnSpc>
                <a:spcPct val="90000"/>
              </a:lnSpc>
              <a:buFontTx/>
              <a:buNone/>
            </a:pPr>
            <a:endParaRPr lang="en-US" sz="2000" dirty="0" smtClean="0"/>
          </a:p>
          <a:p>
            <a:pPr eaLnBrk="1" hangingPunct="1">
              <a:lnSpc>
                <a:spcPct val="90000"/>
              </a:lnSpc>
            </a:pPr>
            <a:r>
              <a:rPr lang="en-US" sz="2400" dirty="0" smtClean="0"/>
              <a:t>Can we take advantage of such correlations to compress the data? </a:t>
            </a:r>
          </a:p>
        </p:txBody>
      </p:sp>
      <p:pic>
        <p:nvPicPr>
          <p:cNvPr id="124930" name="Picture 2"/>
          <p:cNvPicPr>
            <a:picLocks noChangeAspect="1" noChangeArrowheads="1"/>
          </p:cNvPicPr>
          <p:nvPr/>
        </p:nvPicPr>
        <p:blipFill>
          <a:blip r:embed="rId2"/>
          <a:srcRect/>
          <a:stretch>
            <a:fillRect/>
          </a:stretch>
        </p:blipFill>
        <p:spPr bwMode="auto">
          <a:xfrm>
            <a:off x="2571735" y="2214554"/>
            <a:ext cx="4659413" cy="3870386"/>
          </a:xfrm>
          <a:prstGeom prst="rect">
            <a:avLst/>
          </a:prstGeom>
          <a:noFill/>
          <a:ln w="9525">
            <a:noFill/>
            <a:miter lim="800000"/>
            <a:headEnd/>
            <a:tailEnd/>
          </a:ln>
        </p:spPr>
      </p:pic>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26</a:t>
            </a:fld>
            <a:endParaRPr lang="el-GR" dirty="0"/>
          </a:p>
        </p:txBody>
      </p:sp>
    </p:spTree>
  </p:cSld>
  <p:clrMapOvr>
    <a:masterClrMapping/>
  </p:clrMapOvr>
  <p:transition advTm="44272"/>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4930"/>
                                        </p:tgtEl>
                                        <p:attrNameLst>
                                          <p:attrName>style.visibility</p:attrName>
                                        </p:attrNameLst>
                                      </p:cBhvr>
                                      <p:to>
                                        <p:strVal val="visible"/>
                                      </p:to>
                                    </p:set>
                                  </p:childTnLst>
                                  <p:subTnLst>
                                    <p:set>
                                      <p:cBhvr override="childStyle">
                                        <p:cTn dur="1" fill="hold" display="0" masterRel="nextClick" afterEffect="1"/>
                                        <p:tgtEl>
                                          <p:spTgt spid="124930"/>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171">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171">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171">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240643" name="Rectangle 3"/>
          <p:cNvSpPr>
            <a:spLocks noGrp="1" noChangeArrowheads="1"/>
          </p:cNvSpPr>
          <p:nvPr>
            <p:ph type="body" idx="1"/>
          </p:nvPr>
        </p:nvSpPr>
        <p:spPr>
          <a:xfrm>
            <a:off x="593725" y="5878513"/>
            <a:ext cx="7996238" cy="517525"/>
          </a:xfrm>
        </p:spPr>
        <p:txBody>
          <a:bodyPr/>
          <a:lstStyle/>
          <a:p>
            <a:pPr eaLnBrk="1" hangingPunct="1"/>
            <a:r>
              <a:rPr lang="en-US" sz="2400" dirty="0" smtClean="0"/>
              <a:t>Regression at XY level</a:t>
            </a:r>
            <a:r>
              <a:rPr lang="el-GR" sz="2400" dirty="0" smtClean="0"/>
              <a:t> = </a:t>
            </a:r>
            <a:r>
              <a:rPr lang="en-US" sz="2400" dirty="0" smtClean="0"/>
              <a:t>scaling and shifting</a:t>
            </a:r>
          </a:p>
        </p:txBody>
      </p:sp>
      <p:pic>
        <p:nvPicPr>
          <p:cNvPr id="8196" name="Picture 4"/>
          <p:cNvPicPr>
            <a:picLocks noChangeAspect="1" noChangeArrowheads="1"/>
          </p:cNvPicPr>
          <p:nvPr/>
        </p:nvPicPr>
        <p:blipFill>
          <a:blip r:embed="rId3"/>
          <a:srcRect/>
          <a:stretch>
            <a:fillRect/>
          </a:stretch>
        </p:blipFill>
        <p:spPr bwMode="auto">
          <a:xfrm>
            <a:off x="457200" y="1384300"/>
            <a:ext cx="4038600" cy="4525963"/>
          </a:xfrm>
          <a:prstGeom prst="rect">
            <a:avLst/>
          </a:prstGeom>
          <a:noFill/>
          <a:ln w="9525">
            <a:noFill/>
            <a:miter lim="800000"/>
            <a:headEnd/>
            <a:tailEnd/>
          </a:ln>
        </p:spPr>
      </p:pic>
      <p:pic>
        <p:nvPicPr>
          <p:cNvPr id="8197" name="Picture 5"/>
          <p:cNvPicPr>
            <a:picLocks noChangeAspect="1" noChangeArrowheads="1"/>
          </p:cNvPicPr>
          <p:nvPr/>
        </p:nvPicPr>
        <p:blipFill>
          <a:blip r:embed="rId4"/>
          <a:srcRect/>
          <a:stretch>
            <a:fillRect/>
          </a:stretch>
        </p:blipFill>
        <p:spPr bwMode="auto">
          <a:xfrm>
            <a:off x="4648200" y="1384300"/>
            <a:ext cx="4038600" cy="4525963"/>
          </a:xfrm>
          <a:prstGeom prst="rect">
            <a:avLst/>
          </a:prstGeom>
          <a:noFill/>
          <a:ln w="9525">
            <a:noFill/>
            <a:miter lim="800000"/>
            <a:headEnd/>
            <a:tailEnd/>
          </a:ln>
        </p:spPr>
      </p:pic>
      <p:sp>
        <p:nvSpPr>
          <p:cNvPr id="240646" name="Line 6"/>
          <p:cNvSpPr>
            <a:spLocks noChangeShapeType="1"/>
          </p:cNvSpPr>
          <p:nvPr/>
        </p:nvSpPr>
        <p:spPr bwMode="auto">
          <a:xfrm flipH="1" flipV="1">
            <a:off x="1328738" y="1503363"/>
            <a:ext cx="0" cy="4038600"/>
          </a:xfrm>
          <a:prstGeom prst="line">
            <a:avLst/>
          </a:prstGeom>
          <a:noFill/>
          <a:ln w="9525" cap="rnd">
            <a:solidFill>
              <a:schemeClr val="tx1"/>
            </a:solidFill>
            <a:prstDash val="sysDot"/>
            <a:round/>
            <a:headEnd/>
            <a:tailEnd/>
          </a:ln>
        </p:spPr>
        <p:txBody>
          <a:bodyPr/>
          <a:lstStyle/>
          <a:p>
            <a:endParaRPr lang="el-GR"/>
          </a:p>
        </p:txBody>
      </p:sp>
      <p:grpSp>
        <p:nvGrpSpPr>
          <p:cNvPr id="2" name="Group 7"/>
          <p:cNvGrpSpPr>
            <a:grpSpLocks/>
          </p:cNvGrpSpPr>
          <p:nvPr/>
        </p:nvGrpSpPr>
        <p:grpSpPr bwMode="auto">
          <a:xfrm>
            <a:off x="738188" y="3822700"/>
            <a:ext cx="585787" cy="419100"/>
            <a:chOff x="465" y="2544"/>
            <a:chExt cx="369" cy="264"/>
          </a:xfrm>
        </p:grpSpPr>
        <p:sp>
          <p:nvSpPr>
            <p:cNvPr id="8208" name="Line 8"/>
            <p:cNvSpPr>
              <a:spLocks noChangeShapeType="1"/>
            </p:cNvSpPr>
            <p:nvPr/>
          </p:nvSpPr>
          <p:spPr bwMode="auto">
            <a:xfrm flipH="1">
              <a:off x="474" y="2808"/>
              <a:ext cx="360" cy="0"/>
            </a:xfrm>
            <a:prstGeom prst="line">
              <a:avLst/>
            </a:prstGeom>
            <a:noFill/>
            <a:ln w="9525" cap="rnd">
              <a:solidFill>
                <a:schemeClr val="tx1"/>
              </a:solidFill>
              <a:prstDash val="sysDot"/>
              <a:round/>
              <a:headEnd/>
              <a:tailEnd/>
            </a:ln>
          </p:spPr>
          <p:txBody>
            <a:bodyPr/>
            <a:lstStyle/>
            <a:p>
              <a:endParaRPr lang="el-GR"/>
            </a:p>
          </p:txBody>
        </p:sp>
        <p:sp>
          <p:nvSpPr>
            <p:cNvPr id="8209" name="Line 9"/>
            <p:cNvSpPr>
              <a:spLocks noChangeShapeType="1"/>
            </p:cNvSpPr>
            <p:nvPr/>
          </p:nvSpPr>
          <p:spPr bwMode="auto">
            <a:xfrm flipH="1">
              <a:off x="465" y="2544"/>
              <a:ext cx="360" cy="0"/>
            </a:xfrm>
            <a:prstGeom prst="line">
              <a:avLst/>
            </a:prstGeom>
            <a:noFill/>
            <a:ln w="9525" cap="rnd">
              <a:solidFill>
                <a:schemeClr val="tx1"/>
              </a:solidFill>
              <a:prstDash val="sysDot"/>
              <a:round/>
              <a:headEnd/>
              <a:tailEnd/>
            </a:ln>
          </p:spPr>
          <p:txBody>
            <a:bodyPr/>
            <a:lstStyle/>
            <a:p>
              <a:endParaRPr lang="el-GR"/>
            </a:p>
          </p:txBody>
        </p:sp>
      </p:grpSp>
      <p:grpSp>
        <p:nvGrpSpPr>
          <p:cNvPr id="3" name="Group 10"/>
          <p:cNvGrpSpPr>
            <a:grpSpLocks/>
          </p:cNvGrpSpPr>
          <p:nvPr/>
        </p:nvGrpSpPr>
        <p:grpSpPr bwMode="auto">
          <a:xfrm>
            <a:off x="4929188" y="4327525"/>
            <a:ext cx="1385887" cy="1214438"/>
            <a:chOff x="3105" y="2862"/>
            <a:chExt cx="873" cy="765"/>
          </a:xfrm>
        </p:grpSpPr>
        <p:sp>
          <p:nvSpPr>
            <p:cNvPr id="8205" name="Oval 11"/>
            <p:cNvSpPr>
              <a:spLocks noChangeArrowheads="1"/>
            </p:cNvSpPr>
            <p:nvPr/>
          </p:nvSpPr>
          <p:spPr bwMode="auto">
            <a:xfrm>
              <a:off x="3879" y="2862"/>
              <a:ext cx="99" cy="72"/>
            </a:xfrm>
            <a:prstGeom prst="ellipse">
              <a:avLst/>
            </a:prstGeom>
            <a:solidFill>
              <a:srgbClr val="FF0000"/>
            </a:solidFill>
            <a:ln w="9525">
              <a:solidFill>
                <a:schemeClr val="tx1"/>
              </a:solidFill>
              <a:round/>
              <a:headEnd/>
              <a:tailEnd/>
            </a:ln>
          </p:spPr>
          <p:txBody>
            <a:bodyPr wrap="none" anchor="ctr"/>
            <a:lstStyle/>
            <a:p>
              <a:endParaRPr lang="el-GR"/>
            </a:p>
          </p:txBody>
        </p:sp>
        <p:sp>
          <p:nvSpPr>
            <p:cNvPr id="8206" name="Line 12"/>
            <p:cNvSpPr>
              <a:spLocks noChangeShapeType="1"/>
            </p:cNvSpPr>
            <p:nvPr/>
          </p:nvSpPr>
          <p:spPr bwMode="auto">
            <a:xfrm>
              <a:off x="3924" y="2898"/>
              <a:ext cx="0" cy="729"/>
            </a:xfrm>
            <a:prstGeom prst="line">
              <a:avLst/>
            </a:prstGeom>
            <a:noFill/>
            <a:ln w="9525" cap="rnd">
              <a:solidFill>
                <a:schemeClr val="tx1"/>
              </a:solidFill>
              <a:prstDash val="sysDot"/>
              <a:round/>
              <a:headEnd/>
              <a:tailEnd/>
            </a:ln>
          </p:spPr>
          <p:txBody>
            <a:bodyPr/>
            <a:lstStyle/>
            <a:p>
              <a:endParaRPr lang="el-GR"/>
            </a:p>
          </p:txBody>
        </p:sp>
        <p:sp>
          <p:nvSpPr>
            <p:cNvPr id="8207" name="Line 13"/>
            <p:cNvSpPr>
              <a:spLocks noChangeShapeType="1"/>
            </p:cNvSpPr>
            <p:nvPr/>
          </p:nvSpPr>
          <p:spPr bwMode="auto">
            <a:xfrm flipH="1">
              <a:off x="3105" y="2898"/>
              <a:ext cx="819" cy="0"/>
            </a:xfrm>
            <a:prstGeom prst="line">
              <a:avLst/>
            </a:prstGeom>
            <a:noFill/>
            <a:ln w="9525" cap="rnd">
              <a:solidFill>
                <a:schemeClr val="tx1"/>
              </a:solidFill>
              <a:prstDash val="sysDot"/>
              <a:round/>
              <a:headEnd/>
              <a:tailEnd/>
            </a:ln>
          </p:spPr>
          <p:txBody>
            <a:bodyPr/>
            <a:lstStyle/>
            <a:p>
              <a:endParaRPr lang="el-GR"/>
            </a:p>
          </p:txBody>
        </p:sp>
      </p:grpSp>
      <p:grpSp>
        <p:nvGrpSpPr>
          <p:cNvPr id="4" name="Group 14"/>
          <p:cNvGrpSpPr>
            <a:grpSpLocks/>
          </p:cNvGrpSpPr>
          <p:nvPr/>
        </p:nvGrpSpPr>
        <p:grpSpPr bwMode="auto">
          <a:xfrm>
            <a:off x="738188" y="3822700"/>
            <a:ext cx="5491162" cy="1719263"/>
            <a:chOff x="465" y="2544"/>
            <a:chExt cx="3459" cy="1083"/>
          </a:xfrm>
        </p:grpSpPr>
        <p:cxnSp>
          <p:nvCxnSpPr>
            <p:cNvPr id="8203" name="AutoShape 15"/>
            <p:cNvCxnSpPr>
              <a:cxnSpLocks noChangeShapeType="1"/>
              <a:stCxn id="8208" idx="1"/>
              <a:endCxn id="8206" idx="1"/>
            </p:cNvCxnSpPr>
            <p:nvPr/>
          </p:nvCxnSpPr>
          <p:spPr bwMode="auto">
            <a:xfrm rot="16200000" flipH="1">
              <a:off x="1789" y="1493"/>
              <a:ext cx="819" cy="3450"/>
            </a:xfrm>
            <a:prstGeom prst="curvedConnector3">
              <a:avLst>
                <a:gd name="adj1" fmla="val -40292"/>
              </a:avLst>
            </a:prstGeom>
            <a:noFill/>
            <a:ln w="19050">
              <a:solidFill>
                <a:srgbClr val="FF0000"/>
              </a:solidFill>
              <a:round/>
              <a:headEnd/>
              <a:tailEnd type="triangle" w="med" len="med"/>
            </a:ln>
          </p:spPr>
        </p:cxnSp>
        <p:cxnSp>
          <p:nvCxnSpPr>
            <p:cNvPr id="8204" name="AutoShape 16"/>
            <p:cNvCxnSpPr>
              <a:cxnSpLocks noChangeShapeType="1"/>
              <a:stCxn id="8209" idx="1"/>
              <a:endCxn id="8207" idx="1"/>
            </p:cNvCxnSpPr>
            <p:nvPr/>
          </p:nvCxnSpPr>
          <p:spPr bwMode="auto">
            <a:xfrm rot="16200000" flipH="1">
              <a:off x="1609" y="1400"/>
              <a:ext cx="354" cy="2641"/>
            </a:xfrm>
            <a:prstGeom prst="curvedConnector3">
              <a:avLst>
                <a:gd name="adj1" fmla="val -90676"/>
              </a:avLst>
            </a:prstGeom>
            <a:noFill/>
            <a:ln w="19050">
              <a:solidFill>
                <a:srgbClr val="FF0000"/>
              </a:solidFill>
              <a:round/>
              <a:headEnd/>
              <a:tailEnd type="triangle" w="med" len="med"/>
            </a:ln>
          </p:spPr>
        </p:cxnSp>
      </p:grpSp>
      <p:sp>
        <p:nvSpPr>
          <p:cNvPr id="240657" name="Line 17"/>
          <p:cNvSpPr>
            <a:spLocks noChangeShapeType="1"/>
          </p:cNvSpPr>
          <p:nvPr/>
        </p:nvSpPr>
        <p:spPr bwMode="auto">
          <a:xfrm flipV="1">
            <a:off x="5129213" y="2112963"/>
            <a:ext cx="3343275" cy="3200400"/>
          </a:xfrm>
          <a:prstGeom prst="line">
            <a:avLst/>
          </a:prstGeom>
          <a:noFill/>
          <a:ln w="28575">
            <a:solidFill>
              <a:schemeClr val="hlink"/>
            </a:solidFill>
            <a:round/>
            <a:headEnd/>
            <a:tailEnd/>
          </a:ln>
        </p:spPr>
        <p:txBody>
          <a:bodyPr/>
          <a:lstStyle/>
          <a:p>
            <a:endParaRPr lang="el-GR"/>
          </a:p>
        </p:txBody>
      </p:sp>
      <p:sp>
        <p:nvSpPr>
          <p:cNvPr id="8194" name="Rectangle 2"/>
          <p:cNvSpPr>
            <a:spLocks noGrp="1" noChangeArrowheads="1"/>
          </p:cNvSpPr>
          <p:nvPr>
            <p:ph type="title"/>
          </p:nvPr>
        </p:nvSpPr>
        <p:spPr>
          <a:xfrm>
            <a:off x="615950" y="288925"/>
            <a:ext cx="7996238" cy="1143000"/>
          </a:xfrm>
        </p:spPr>
        <p:txBody>
          <a:bodyPr/>
          <a:lstStyle/>
          <a:p>
            <a:pPr eaLnBrk="1" hangingPunct="1"/>
            <a:r>
              <a:rPr lang="en-US" sz="4000" dirty="0" smtClean="0"/>
              <a:t>Examples of Correlated Signals</a:t>
            </a:r>
          </a:p>
        </p:txBody>
      </p:sp>
      <p:sp>
        <p:nvSpPr>
          <p:cNvPr id="18" name="TextBox 17"/>
          <p:cNvSpPr txBox="1"/>
          <p:nvPr/>
        </p:nvSpPr>
        <p:spPr>
          <a:xfrm>
            <a:off x="3184198" y="1571612"/>
            <a:ext cx="714380" cy="307777"/>
          </a:xfrm>
          <a:prstGeom prst="rect">
            <a:avLst/>
          </a:prstGeom>
          <a:solidFill>
            <a:schemeClr val="bg1"/>
          </a:solidFill>
        </p:spPr>
        <p:txBody>
          <a:bodyPr wrap="square" rtlCol="0">
            <a:spAutoFit/>
          </a:bodyPr>
          <a:lstStyle/>
          <a:p>
            <a:r>
              <a:rPr lang="en-US" sz="1400" dirty="0" smtClean="0"/>
              <a:t>X</a:t>
            </a:r>
            <a:endParaRPr lang="el-GR" sz="1400" dirty="0"/>
          </a:p>
        </p:txBody>
      </p:sp>
      <p:sp>
        <p:nvSpPr>
          <p:cNvPr id="19" name="TextBox 18"/>
          <p:cNvSpPr txBox="1"/>
          <p:nvPr/>
        </p:nvSpPr>
        <p:spPr>
          <a:xfrm>
            <a:off x="3184198" y="1785926"/>
            <a:ext cx="714380" cy="307777"/>
          </a:xfrm>
          <a:prstGeom prst="rect">
            <a:avLst/>
          </a:prstGeom>
          <a:solidFill>
            <a:schemeClr val="bg1"/>
          </a:solidFill>
        </p:spPr>
        <p:txBody>
          <a:bodyPr wrap="square" rtlCol="0">
            <a:spAutoFit/>
          </a:bodyPr>
          <a:lstStyle/>
          <a:p>
            <a:r>
              <a:rPr lang="en-US" sz="1400" dirty="0" smtClean="0"/>
              <a:t>Y</a:t>
            </a:r>
            <a:endParaRPr lang="el-GR" sz="1400" dirty="0"/>
          </a:p>
        </p:txBody>
      </p:sp>
      <p:sp>
        <p:nvSpPr>
          <p:cNvPr id="20" name="TextBox 19"/>
          <p:cNvSpPr txBox="1"/>
          <p:nvPr/>
        </p:nvSpPr>
        <p:spPr>
          <a:xfrm>
            <a:off x="6572264" y="1643050"/>
            <a:ext cx="1428760" cy="307777"/>
          </a:xfrm>
          <a:prstGeom prst="rect">
            <a:avLst/>
          </a:prstGeom>
          <a:solidFill>
            <a:schemeClr val="bg1"/>
          </a:solidFill>
        </p:spPr>
        <p:txBody>
          <a:bodyPr wrap="square" rtlCol="0">
            <a:spAutoFit/>
          </a:bodyPr>
          <a:lstStyle/>
          <a:p>
            <a:r>
              <a:rPr lang="en-US" sz="1400" dirty="0" smtClean="0"/>
              <a:t>XY Graph</a:t>
            </a:r>
            <a:endParaRPr lang="el-GR" sz="1400" dirty="0"/>
          </a:p>
        </p:txBody>
      </p:sp>
      <p:sp>
        <p:nvSpPr>
          <p:cNvPr id="21"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27</a:t>
            </a:fld>
            <a:endParaRPr lang="el-GR" dirty="0"/>
          </a:p>
        </p:txBody>
      </p:sp>
    </p:spTree>
    <p:custDataLst>
      <p:tags r:id="rId1"/>
    </p:custDataLst>
  </p:cSld>
  <p:clrMapOvr>
    <a:masterClrMapping/>
  </p:clrMapOvr>
  <p:transition advTm="3952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499"/>
                                          </p:stCondLst>
                                        </p:cTn>
                                        <p:tgtEl>
                                          <p:spTgt spid="24064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7" presetClass="entr" presetSubtype="2" fill="hold" nodeType="clickEffect">
                                  <p:stCondLst>
                                    <p:cond delay="0"/>
                                  </p:stCondLst>
                                  <p:childTnLst>
                                    <p:set>
                                      <p:cBhvr>
                                        <p:cTn id="10" dur="1" fill="hold">
                                          <p:stCondLst>
                                            <p:cond delay="0"/>
                                          </p:stCondLst>
                                        </p:cTn>
                                        <p:tgtEl>
                                          <p:spTgt spid="2"/>
                                        </p:tgtEl>
                                        <p:attrNameLst>
                                          <p:attrName>style.visibility</p:attrName>
                                        </p:attrNameLst>
                                      </p:cBhvr>
                                      <p:to>
                                        <p:strVal val="visible"/>
                                      </p:to>
                                    </p:set>
                                    <p:anim calcmode="lin" valueType="num">
                                      <p:cBhvr>
                                        <p:cTn id="11" dur="500" fill="hold"/>
                                        <p:tgtEl>
                                          <p:spTgt spid="2"/>
                                        </p:tgtEl>
                                        <p:attrNameLst>
                                          <p:attrName>ppt_x</p:attrName>
                                        </p:attrNameLst>
                                      </p:cBhvr>
                                      <p:tavLst>
                                        <p:tav tm="0">
                                          <p:val>
                                            <p:strVal val="#ppt_x+#ppt_w/2"/>
                                          </p:val>
                                        </p:tav>
                                        <p:tav tm="100000">
                                          <p:val>
                                            <p:strVal val="#ppt_x"/>
                                          </p:val>
                                        </p:tav>
                                      </p:tavLst>
                                    </p:anim>
                                    <p:anim calcmode="lin" valueType="num">
                                      <p:cBhvr>
                                        <p:cTn id="12" dur="500" fill="hold"/>
                                        <p:tgtEl>
                                          <p:spTgt spid="2"/>
                                        </p:tgtEl>
                                        <p:attrNameLst>
                                          <p:attrName>ppt_y</p:attrName>
                                        </p:attrNameLst>
                                      </p:cBhvr>
                                      <p:tavLst>
                                        <p:tav tm="0">
                                          <p:val>
                                            <p:strVal val="#ppt_y"/>
                                          </p:val>
                                        </p:tav>
                                        <p:tav tm="100000">
                                          <p:val>
                                            <p:strVal val="#ppt_y"/>
                                          </p:val>
                                        </p:tav>
                                      </p:tavLst>
                                    </p:anim>
                                    <p:anim calcmode="lin" valueType="num">
                                      <p:cBhvr>
                                        <p:cTn id="13" dur="500" fill="hold"/>
                                        <p:tgtEl>
                                          <p:spTgt spid="2"/>
                                        </p:tgtEl>
                                        <p:attrNameLst>
                                          <p:attrName>ppt_w</p:attrName>
                                        </p:attrNameLst>
                                      </p:cBhvr>
                                      <p:tavLst>
                                        <p:tav tm="0">
                                          <p:val>
                                            <p:fltVal val="0"/>
                                          </p:val>
                                        </p:tav>
                                        <p:tav tm="100000">
                                          <p:val>
                                            <p:strVal val="#ppt_w"/>
                                          </p:val>
                                        </p:tav>
                                      </p:tavLst>
                                    </p:anim>
                                    <p:anim calcmode="lin" valueType="num">
                                      <p:cBhvr>
                                        <p:cTn id="14" dur="500" fill="hold"/>
                                        <p:tgtEl>
                                          <p:spTgt spid="2"/>
                                        </p:tgtEl>
                                        <p:attrNameLst>
                                          <p:attrName>ppt_h</p:attrName>
                                        </p:attrNameLst>
                                      </p:cBhvr>
                                      <p:tavLst>
                                        <p:tav tm="0">
                                          <p:val>
                                            <p:strVal val="#ppt_h"/>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17" presetClass="entr" presetSubtype="8" fill="hold" nodeType="clickEffect">
                                  <p:stCondLst>
                                    <p:cond delay="0"/>
                                  </p:stCondLst>
                                  <p:childTnLst>
                                    <p:set>
                                      <p:cBhvr>
                                        <p:cTn id="18" dur="1" fill="hold">
                                          <p:stCondLst>
                                            <p:cond delay="0"/>
                                          </p:stCondLst>
                                        </p:cTn>
                                        <p:tgtEl>
                                          <p:spTgt spid="4"/>
                                        </p:tgtEl>
                                        <p:attrNameLst>
                                          <p:attrName>style.visibility</p:attrName>
                                        </p:attrNameLst>
                                      </p:cBhvr>
                                      <p:to>
                                        <p:strVal val="visible"/>
                                      </p:to>
                                    </p:set>
                                    <p:anim calcmode="lin" valueType="num">
                                      <p:cBhvr>
                                        <p:cTn id="19" dur="500" fill="hold"/>
                                        <p:tgtEl>
                                          <p:spTgt spid="4"/>
                                        </p:tgtEl>
                                        <p:attrNameLst>
                                          <p:attrName>ppt_x</p:attrName>
                                        </p:attrNameLst>
                                      </p:cBhvr>
                                      <p:tavLst>
                                        <p:tav tm="0">
                                          <p:val>
                                            <p:strVal val="#ppt_x-#ppt_w/2"/>
                                          </p:val>
                                        </p:tav>
                                        <p:tav tm="100000">
                                          <p:val>
                                            <p:strVal val="#ppt_x"/>
                                          </p:val>
                                        </p:tav>
                                      </p:tavLst>
                                    </p:anim>
                                    <p:anim calcmode="lin" valueType="num">
                                      <p:cBhvr>
                                        <p:cTn id="20" dur="500" fill="hold"/>
                                        <p:tgtEl>
                                          <p:spTgt spid="4"/>
                                        </p:tgtEl>
                                        <p:attrNameLst>
                                          <p:attrName>ppt_y</p:attrName>
                                        </p:attrNameLst>
                                      </p:cBhvr>
                                      <p:tavLst>
                                        <p:tav tm="0">
                                          <p:val>
                                            <p:strVal val="#ppt_y"/>
                                          </p:val>
                                        </p:tav>
                                        <p:tav tm="100000">
                                          <p:val>
                                            <p:strVal val="#ppt_y"/>
                                          </p:val>
                                        </p:tav>
                                      </p:tavLst>
                                    </p:anim>
                                    <p:anim calcmode="lin" valueType="num">
                                      <p:cBhvr>
                                        <p:cTn id="21" dur="500" fill="hold"/>
                                        <p:tgtEl>
                                          <p:spTgt spid="4"/>
                                        </p:tgtEl>
                                        <p:attrNameLst>
                                          <p:attrName>ppt_w</p:attrName>
                                        </p:attrNameLst>
                                      </p:cBhvr>
                                      <p:tavLst>
                                        <p:tav tm="0">
                                          <p:val>
                                            <p:fltVal val="0"/>
                                          </p:val>
                                        </p:tav>
                                        <p:tav tm="100000">
                                          <p:val>
                                            <p:strVal val="#ppt_w"/>
                                          </p:val>
                                        </p:tav>
                                      </p:tavLst>
                                    </p:anim>
                                    <p:anim calcmode="lin" valueType="num">
                                      <p:cBhvr>
                                        <p:cTn id="22" dur="500" fill="hold"/>
                                        <p:tgtEl>
                                          <p:spTgt spid="4"/>
                                        </p:tgtEl>
                                        <p:attrNameLst>
                                          <p:attrName>ppt_h</p:attrName>
                                        </p:attrNameLst>
                                      </p:cBhvr>
                                      <p:tavLst>
                                        <p:tav tm="0">
                                          <p:val>
                                            <p:strVal val="#ppt_h"/>
                                          </p:val>
                                        </p:tav>
                                        <p:tav tm="100000">
                                          <p:val>
                                            <p:strVal val="#ppt_h"/>
                                          </p:val>
                                        </p:tav>
                                      </p:tavLst>
                                    </p:anim>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499"/>
                                          </p:stCondLst>
                                        </p:cTn>
                                        <p:tgtEl>
                                          <p:spTgt spid="3"/>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499"/>
                                          </p:stCondLst>
                                        </p:cTn>
                                        <p:tgtEl>
                                          <p:spTgt spid="240657"/>
                                        </p:tgtEl>
                                        <p:attrNameLst>
                                          <p:attrName>style.visibility</p:attrName>
                                        </p:attrNameLst>
                                      </p:cBhvr>
                                      <p:to>
                                        <p:strVal val="visible"/>
                                      </p:to>
                                    </p:set>
                                  </p:childTnLst>
                                </p:cTn>
                              </p:par>
                            </p:childTnLst>
                          </p:cTn>
                        </p:par>
                        <p:par>
                          <p:cTn id="31" fill="hold">
                            <p:stCondLst>
                              <p:cond delay="500"/>
                            </p:stCondLst>
                            <p:childTnLst>
                              <p:par>
                                <p:cTn id="32" presetID="1" presetClass="entr" presetSubtype="0" fill="hold" grpId="0" nodeType="afterEffect">
                                  <p:stCondLst>
                                    <p:cond delay="0"/>
                                  </p:stCondLst>
                                  <p:childTnLst>
                                    <p:set>
                                      <p:cBhvr>
                                        <p:cTn id="33" dur="1" fill="hold">
                                          <p:stCondLst>
                                            <p:cond delay="499"/>
                                          </p:stCondLst>
                                        </p:cTn>
                                        <p:tgtEl>
                                          <p:spTgt spid="24064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0643" grpId="0" build="p" autoUpdateAnimBg="0" advAuto="0"/>
      <p:bldP spid="240646" grpId="0" animBg="1"/>
      <p:bldP spid="240657"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27" name="Group 2"/>
          <p:cNvGrpSpPr>
            <a:grpSpLocks/>
          </p:cNvGrpSpPr>
          <p:nvPr/>
        </p:nvGrpSpPr>
        <p:grpSpPr bwMode="auto">
          <a:xfrm>
            <a:off x="5245100" y="5508625"/>
            <a:ext cx="1524000" cy="301625"/>
            <a:chOff x="3307" y="3469"/>
            <a:chExt cx="960" cy="192"/>
          </a:xfrm>
        </p:grpSpPr>
        <p:grpSp>
          <p:nvGrpSpPr>
            <p:cNvPr id="1133" name="Group 3"/>
            <p:cNvGrpSpPr>
              <a:grpSpLocks/>
            </p:cNvGrpSpPr>
            <p:nvPr/>
          </p:nvGrpSpPr>
          <p:grpSpPr bwMode="auto">
            <a:xfrm>
              <a:off x="3307" y="3469"/>
              <a:ext cx="480" cy="192"/>
              <a:chOff x="672" y="3216"/>
              <a:chExt cx="480" cy="192"/>
            </a:xfrm>
          </p:grpSpPr>
          <p:sp>
            <p:nvSpPr>
              <p:cNvPr id="1139" name="Rectangle 4"/>
              <p:cNvSpPr>
                <a:spLocks noChangeArrowheads="1"/>
              </p:cNvSpPr>
              <p:nvPr/>
            </p:nvSpPr>
            <p:spPr bwMode="auto">
              <a:xfrm>
                <a:off x="672" y="3216"/>
                <a:ext cx="96" cy="192"/>
              </a:xfrm>
              <a:prstGeom prst="rect">
                <a:avLst/>
              </a:prstGeom>
              <a:noFill/>
              <a:ln w="9525">
                <a:solidFill>
                  <a:schemeClr val="tx1"/>
                </a:solidFill>
                <a:miter lim="800000"/>
                <a:headEnd/>
                <a:tailEnd/>
              </a:ln>
            </p:spPr>
            <p:txBody>
              <a:bodyPr wrap="none" anchor="ctr"/>
              <a:lstStyle/>
              <a:p>
                <a:endParaRPr lang="el-GR"/>
              </a:p>
            </p:txBody>
          </p:sp>
          <p:sp>
            <p:nvSpPr>
              <p:cNvPr id="1140" name="Rectangle 5"/>
              <p:cNvSpPr>
                <a:spLocks noChangeArrowheads="1"/>
              </p:cNvSpPr>
              <p:nvPr/>
            </p:nvSpPr>
            <p:spPr bwMode="auto">
              <a:xfrm>
                <a:off x="768" y="3216"/>
                <a:ext cx="96" cy="192"/>
              </a:xfrm>
              <a:prstGeom prst="rect">
                <a:avLst/>
              </a:prstGeom>
              <a:noFill/>
              <a:ln w="9525">
                <a:solidFill>
                  <a:schemeClr val="tx1"/>
                </a:solidFill>
                <a:miter lim="800000"/>
                <a:headEnd/>
                <a:tailEnd/>
              </a:ln>
            </p:spPr>
            <p:txBody>
              <a:bodyPr wrap="none" anchor="ctr"/>
              <a:lstStyle/>
              <a:p>
                <a:endParaRPr lang="el-GR"/>
              </a:p>
            </p:txBody>
          </p:sp>
          <p:sp>
            <p:nvSpPr>
              <p:cNvPr id="1141" name="Rectangle 6"/>
              <p:cNvSpPr>
                <a:spLocks noChangeArrowheads="1"/>
              </p:cNvSpPr>
              <p:nvPr/>
            </p:nvSpPr>
            <p:spPr bwMode="auto">
              <a:xfrm>
                <a:off x="864" y="3216"/>
                <a:ext cx="96" cy="192"/>
              </a:xfrm>
              <a:prstGeom prst="rect">
                <a:avLst/>
              </a:prstGeom>
              <a:noFill/>
              <a:ln w="9525">
                <a:solidFill>
                  <a:schemeClr val="tx1"/>
                </a:solidFill>
                <a:miter lim="800000"/>
                <a:headEnd/>
                <a:tailEnd/>
              </a:ln>
            </p:spPr>
            <p:txBody>
              <a:bodyPr wrap="none" anchor="ctr"/>
              <a:lstStyle/>
              <a:p>
                <a:endParaRPr lang="el-GR"/>
              </a:p>
            </p:txBody>
          </p:sp>
          <p:sp>
            <p:nvSpPr>
              <p:cNvPr id="1142" name="Rectangle 7"/>
              <p:cNvSpPr>
                <a:spLocks noChangeArrowheads="1"/>
              </p:cNvSpPr>
              <p:nvPr/>
            </p:nvSpPr>
            <p:spPr bwMode="auto">
              <a:xfrm>
                <a:off x="960" y="3216"/>
                <a:ext cx="96" cy="192"/>
              </a:xfrm>
              <a:prstGeom prst="rect">
                <a:avLst/>
              </a:prstGeom>
              <a:noFill/>
              <a:ln w="9525">
                <a:solidFill>
                  <a:schemeClr val="tx1"/>
                </a:solidFill>
                <a:miter lim="800000"/>
                <a:headEnd/>
                <a:tailEnd/>
              </a:ln>
            </p:spPr>
            <p:txBody>
              <a:bodyPr wrap="none" anchor="ctr"/>
              <a:lstStyle/>
              <a:p>
                <a:endParaRPr lang="el-GR"/>
              </a:p>
            </p:txBody>
          </p:sp>
          <p:sp>
            <p:nvSpPr>
              <p:cNvPr id="1143" name="Rectangle 8"/>
              <p:cNvSpPr>
                <a:spLocks noChangeArrowheads="1"/>
              </p:cNvSpPr>
              <p:nvPr/>
            </p:nvSpPr>
            <p:spPr bwMode="auto">
              <a:xfrm>
                <a:off x="1056" y="3216"/>
                <a:ext cx="96" cy="192"/>
              </a:xfrm>
              <a:prstGeom prst="rect">
                <a:avLst/>
              </a:prstGeom>
              <a:noFill/>
              <a:ln w="9525">
                <a:solidFill>
                  <a:schemeClr val="tx1"/>
                </a:solidFill>
                <a:miter lim="800000"/>
                <a:headEnd/>
                <a:tailEnd/>
              </a:ln>
            </p:spPr>
            <p:txBody>
              <a:bodyPr wrap="none" anchor="ctr"/>
              <a:lstStyle/>
              <a:p>
                <a:endParaRPr lang="el-GR"/>
              </a:p>
            </p:txBody>
          </p:sp>
        </p:grpSp>
        <p:sp>
          <p:nvSpPr>
            <p:cNvPr id="1134" name="Rectangle 9"/>
            <p:cNvSpPr>
              <a:spLocks noChangeArrowheads="1"/>
            </p:cNvSpPr>
            <p:nvPr/>
          </p:nvSpPr>
          <p:spPr bwMode="auto">
            <a:xfrm>
              <a:off x="3787" y="3469"/>
              <a:ext cx="96" cy="192"/>
            </a:xfrm>
            <a:prstGeom prst="rect">
              <a:avLst/>
            </a:prstGeom>
            <a:noFill/>
            <a:ln w="9525">
              <a:solidFill>
                <a:schemeClr val="tx1"/>
              </a:solidFill>
              <a:miter lim="800000"/>
              <a:headEnd/>
              <a:tailEnd/>
            </a:ln>
          </p:spPr>
          <p:txBody>
            <a:bodyPr wrap="none" anchor="ctr"/>
            <a:lstStyle/>
            <a:p>
              <a:endParaRPr lang="el-GR"/>
            </a:p>
          </p:txBody>
        </p:sp>
        <p:sp>
          <p:nvSpPr>
            <p:cNvPr id="1135" name="Rectangle 10"/>
            <p:cNvSpPr>
              <a:spLocks noChangeArrowheads="1"/>
            </p:cNvSpPr>
            <p:nvPr/>
          </p:nvSpPr>
          <p:spPr bwMode="auto">
            <a:xfrm>
              <a:off x="3883" y="3469"/>
              <a:ext cx="96" cy="192"/>
            </a:xfrm>
            <a:prstGeom prst="rect">
              <a:avLst/>
            </a:prstGeom>
            <a:noFill/>
            <a:ln w="9525">
              <a:solidFill>
                <a:schemeClr val="tx1"/>
              </a:solidFill>
              <a:miter lim="800000"/>
              <a:headEnd/>
              <a:tailEnd/>
            </a:ln>
          </p:spPr>
          <p:txBody>
            <a:bodyPr wrap="none" anchor="ctr"/>
            <a:lstStyle/>
            <a:p>
              <a:endParaRPr lang="el-GR"/>
            </a:p>
          </p:txBody>
        </p:sp>
        <p:sp>
          <p:nvSpPr>
            <p:cNvPr id="1136" name="Rectangle 11"/>
            <p:cNvSpPr>
              <a:spLocks noChangeArrowheads="1"/>
            </p:cNvSpPr>
            <p:nvPr/>
          </p:nvSpPr>
          <p:spPr bwMode="auto">
            <a:xfrm>
              <a:off x="3979" y="3469"/>
              <a:ext cx="96" cy="192"/>
            </a:xfrm>
            <a:prstGeom prst="rect">
              <a:avLst/>
            </a:prstGeom>
            <a:noFill/>
            <a:ln w="9525">
              <a:solidFill>
                <a:schemeClr val="tx1"/>
              </a:solidFill>
              <a:miter lim="800000"/>
              <a:headEnd/>
              <a:tailEnd/>
            </a:ln>
          </p:spPr>
          <p:txBody>
            <a:bodyPr wrap="none" anchor="ctr"/>
            <a:lstStyle/>
            <a:p>
              <a:endParaRPr lang="el-GR"/>
            </a:p>
          </p:txBody>
        </p:sp>
        <p:sp>
          <p:nvSpPr>
            <p:cNvPr id="1137" name="Rectangle 12"/>
            <p:cNvSpPr>
              <a:spLocks noChangeArrowheads="1"/>
            </p:cNvSpPr>
            <p:nvPr/>
          </p:nvSpPr>
          <p:spPr bwMode="auto">
            <a:xfrm>
              <a:off x="4075" y="3469"/>
              <a:ext cx="96" cy="192"/>
            </a:xfrm>
            <a:prstGeom prst="rect">
              <a:avLst/>
            </a:prstGeom>
            <a:noFill/>
            <a:ln w="9525">
              <a:solidFill>
                <a:schemeClr val="tx1"/>
              </a:solidFill>
              <a:miter lim="800000"/>
              <a:headEnd/>
              <a:tailEnd/>
            </a:ln>
          </p:spPr>
          <p:txBody>
            <a:bodyPr wrap="none" anchor="ctr"/>
            <a:lstStyle/>
            <a:p>
              <a:endParaRPr lang="el-GR"/>
            </a:p>
          </p:txBody>
        </p:sp>
        <p:sp>
          <p:nvSpPr>
            <p:cNvPr id="1138" name="Rectangle 13"/>
            <p:cNvSpPr>
              <a:spLocks noChangeArrowheads="1"/>
            </p:cNvSpPr>
            <p:nvPr/>
          </p:nvSpPr>
          <p:spPr bwMode="auto">
            <a:xfrm>
              <a:off x="4171" y="3469"/>
              <a:ext cx="96" cy="192"/>
            </a:xfrm>
            <a:prstGeom prst="rect">
              <a:avLst/>
            </a:prstGeom>
            <a:noFill/>
            <a:ln w="9525">
              <a:solidFill>
                <a:schemeClr val="tx1"/>
              </a:solidFill>
              <a:miter lim="800000"/>
              <a:headEnd/>
              <a:tailEnd/>
            </a:ln>
          </p:spPr>
          <p:txBody>
            <a:bodyPr wrap="none" anchor="ctr"/>
            <a:lstStyle/>
            <a:p>
              <a:endParaRPr lang="el-GR"/>
            </a:p>
          </p:txBody>
        </p:sp>
      </p:grpSp>
      <p:grpSp>
        <p:nvGrpSpPr>
          <p:cNvPr id="1028" name="Group 14"/>
          <p:cNvGrpSpPr>
            <a:grpSpLocks/>
          </p:cNvGrpSpPr>
          <p:nvPr/>
        </p:nvGrpSpPr>
        <p:grpSpPr bwMode="auto">
          <a:xfrm>
            <a:off x="2505075" y="5505450"/>
            <a:ext cx="762000" cy="304800"/>
            <a:chOff x="672" y="3216"/>
            <a:chExt cx="480" cy="192"/>
          </a:xfrm>
        </p:grpSpPr>
        <p:sp>
          <p:nvSpPr>
            <p:cNvPr id="1128" name="Rectangle 15"/>
            <p:cNvSpPr>
              <a:spLocks noChangeArrowheads="1"/>
            </p:cNvSpPr>
            <p:nvPr/>
          </p:nvSpPr>
          <p:spPr bwMode="auto">
            <a:xfrm>
              <a:off x="672" y="3216"/>
              <a:ext cx="96" cy="192"/>
            </a:xfrm>
            <a:prstGeom prst="rect">
              <a:avLst/>
            </a:prstGeom>
            <a:noFill/>
            <a:ln w="9525">
              <a:solidFill>
                <a:schemeClr val="tx1"/>
              </a:solidFill>
              <a:miter lim="800000"/>
              <a:headEnd/>
              <a:tailEnd/>
            </a:ln>
          </p:spPr>
          <p:txBody>
            <a:bodyPr wrap="none" anchor="ctr"/>
            <a:lstStyle/>
            <a:p>
              <a:endParaRPr lang="el-GR"/>
            </a:p>
          </p:txBody>
        </p:sp>
        <p:sp>
          <p:nvSpPr>
            <p:cNvPr id="1129" name="Rectangle 16"/>
            <p:cNvSpPr>
              <a:spLocks noChangeArrowheads="1"/>
            </p:cNvSpPr>
            <p:nvPr/>
          </p:nvSpPr>
          <p:spPr bwMode="auto">
            <a:xfrm>
              <a:off x="768" y="3216"/>
              <a:ext cx="96" cy="192"/>
            </a:xfrm>
            <a:prstGeom prst="rect">
              <a:avLst/>
            </a:prstGeom>
            <a:noFill/>
            <a:ln w="9525">
              <a:solidFill>
                <a:schemeClr val="tx1"/>
              </a:solidFill>
              <a:miter lim="800000"/>
              <a:headEnd/>
              <a:tailEnd/>
            </a:ln>
          </p:spPr>
          <p:txBody>
            <a:bodyPr wrap="none" anchor="ctr"/>
            <a:lstStyle/>
            <a:p>
              <a:endParaRPr lang="el-GR"/>
            </a:p>
          </p:txBody>
        </p:sp>
        <p:sp>
          <p:nvSpPr>
            <p:cNvPr id="1130" name="Rectangle 17"/>
            <p:cNvSpPr>
              <a:spLocks noChangeArrowheads="1"/>
            </p:cNvSpPr>
            <p:nvPr/>
          </p:nvSpPr>
          <p:spPr bwMode="auto">
            <a:xfrm>
              <a:off x="864" y="3216"/>
              <a:ext cx="96" cy="192"/>
            </a:xfrm>
            <a:prstGeom prst="rect">
              <a:avLst/>
            </a:prstGeom>
            <a:noFill/>
            <a:ln w="9525">
              <a:solidFill>
                <a:schemeClr val="tx1"/>
              </a:solidFill>
              <a:miter lim="800000"/>
              <a:headEnd/>
              <a:tailEnd/>
            </a:ln>
          </p:spPr>
          <p:txBody>
            <a:bodyPr wrap="none" anchor="ctr"/>
            <a:lstStyle/>
            <a:p>
              <a:endParaRPr lang="el-GR"/>
            </a:p>
          </p:txBody>
        </p:sp>
        <p:sp>
          <p:nvSpPr>
            <p:cNvPr id="1131" name="Rectangle 18"/>
            <p:cNvSpPr>
              <a:spLocks noChangeArrowheads="1"/>
            </p:cNvSpPr>
            <p:nvPr/>
          </p:nvSpPr>
          <p:spPr bwMode="auto">
            <a:xfrm>
              <a:off x="960" y="3216"/>
              <a:ext cx="96" cy="192"/>
            </a:xfrm>
            <a:prstGeom prst="rect">
              <a:avLst/>
            </a:prstGeom>
            <a:noFill/>
            <a:ln w="9525">
              <a:solidFill>
                <a:schemeClr val="tx1"/>
              </a:solidFill>
              <a:miter lim="800000"/>
              <a:headEnd/>
              <a:tailEnd/>
            </a:ln>
          </p:spPr>
          <p:txBody>
            <a:bodyPr wrap="none" anchor="ctr"/>
            <a:lstStyle/>
            <a:p>
              <a:endParaRPr lang="el-GR"/>
            </a:p>
          </p:txBody>
        </p:sp>
        <p:sp>
          <p:nvSpPr>
            <p:cNvPr id="1132" name="Rectangle 19"/>
            <p:cNvSpPr>
              <a:spLocks noChangeArrowheads="1"/>
            </p:cNvSpPr>
            <p:nvPr/>
          </p:nvSpPr>
          <p:spPr bwMode="auto">
            <a:xfrm>
              <a:off x="1056" y="3216"/>
              <a:ext cx="96" cy="192"/>
            </a:xfrm>
            <a:prstGeom prst="rect">
              <a:avLst/>
            </a:prstGeom>
            <a:noFill/>
            <a:ln w="9525">
              <a:solidFill>
                <a:schemeClr val="tx1"/>
              </a:solidFill>
              <a:miter lim="800000"/>
              <a:headEnd/>
              <a:tailEnd/>
            </a:ln>
          </p:spPr>
          <p:txBody>
            <a:bodyPr wrap="none" anchor="ctr"/>
            <a:lstStyle/>
            <a:p>
              <a:endParaRPr lang="el-GR"/>
            </a:p>
          </p:txBody>
        </p:sp>
      </p:grpSp>
      <p:sp>
        <p:nvSpPr>
          <p:cNvPr id="1029" name="Rectangle 20"/>
          <p:cNvSpPr>
            <a:spLocks noGrp="1" noChangeArrowheads="1"/>
          </p:cNvSpPr>
          <p:nvPr>
            <p:ph type="title"/>
          </p:nvPr>
        </p:nvSpPr>
        <p:spPr/>
        <p:txBody>
          <a:bodyPr/>
          <a:lstStyle/>
          <a:p>
            <a:pPr eaLnBrk="1" hangingPunct="1"/>
            <a:r>
              <a:rPr lang="en-US" dirty="0" smtClean="0"/>
              <a:t>Main Idea</a:t>
            </a:r>
          </a:p>
        </p:txBody>
      </p:sp>
      <p:sp>
        <p:nvSpPr>
          <p:cNvPr id="1030" name="Rectangle 21"/>
          <p:cNvSpPr>
            <a:spLocks noGrp="1" noChangeArrowheads="1"/>
          </p:cNvSpPr>
          <p:nvPr>
            <p:ph type="body" idx="1"/>
          </p:nvPr>
        </p:nvSpPr>
        <p:spPr>
          <a:xfrm>
            <a:off x="457200" y="1412875"/>
            <a:ext cx="8229600" cy="2311400"/>
          </a:xfrm>
        </p:spPr>
        <p:txBody>
          <a:bodyPr/>
          <a:lstStyle/>
          <a:p>
            <a:pPr eaLnBrk="1" hangingPunct="1">
              <a:lnSpc>
                <a:spcPct val="90000"/>
              </a:lnSpc>
            </a:pPr>
            <a:r>
              <a:rPr lang="en-US" sz="2800" dirty="0" smtClean="0"/>
              <a:t>Create small dictionary of trends that appear frequently</a:t>
            </a:r>
          </a:p>
          <a:p>
            <a:pPr eaLnBrk="1" hangingPunct="1">
              <a:lnSpc>
                <a:spcPct val="90000"/>
              </a:lnSpc>
            </a:pPr>
            <a:r>
              <a:rPr lang="en-US" sz="2800" dirty="0" smtClean="0"/>
              <a:t>Partition data into intervals</a:t>
            </a:r>
          </a:p>
          <a:p>
            <a:pPr eaLnBrk="1" hangingPunct="1">
              <a:lnSpc>
                <a:spcPct val="90000"/>
              </a:lnSpc>
            </a:pPr>
            <a:r>
              <a:rPr lang="en-US" sz="2800" dirty="0" smtClean="0"/>
              <a:t>Encode each interval through some part of the dictionary</a:t>
            </a:r>
          </a:p>
          <a:p>
            <a:pPr lvl="1" eaLnBrk="1" hangingPunct="1">
              <a:lnSpc>
                <a:spcPct val="90000"/>
              </a:lnSpc>
            </a:pPr>
            <a:r>
              <a:rPr lang="en-US" sz="2400" dirty="0" smtClean="0"/>
              <a:t>Use linear regression for encoding: </a:t>
            </a:r>
          </a:p>
        </p:txBody>
      </p:sp>
      <p:graphicFrame>
        <p:nvGraphicFramePr>
          <p:cNvPr id="1026" name="Object 22"/>
          <p:cNvGraphicFramePr>
            <a:graphicFrameLocks noChangeAspect="1"/>
          </p:cNvGraphicFramePr>
          <p:nvPr/>
        </p:nvGraphicFramePr>
        <p:xfrm>
          <a:off x="6203950" y="3429000"/>
          <a:ext cx="1752600" cy="509588"/>
        </p:xfrm>
        <a:graphic>
          <a:graphicData uri="http://schemas.openxmlformats.org/presentationml/2006/ole">
            <p:oleObj spid="_x0000_s1026" name="Equation" r:id="rId4" imgW="711000" imgH="279360" progId="Equation.3">
              <p:embed/>
            </p:oleObj>
          </a:graphicData>
        </a:graphic>
      </p:graphicFrame>
      <p:grpSp>
        <p:nvGrpSpPr>
          <p:cNvPr id="5" name="Group 23"/>
          <p:cNvGrpSpPr>
            <a:grpSpLocks/>
          </p:cNvGrpSpPr>
          <p:nvPr/>
        </p:nvGrpSpPr>
        <p:grpSpPr bwMode="auto">
          <a:xfrm>
            <a:off x="2201863" y="4362450"/>
            <a:ext cx="2133600" cy="1447800"/>
            <a:chOff x="1069" y="3264"/>
            <a:chExt cx="1344" cy="912"/>
          </a:xfrm>
        </p:grpSpPr>
        <p:grpSp>
          <p:nvGrpSpPr>
            <p:cNvPr id="1121" name="Group 24"/>
            <p:cNvGrpSpPr>
              <a:grpSpLocks/>
            </p:cNvGrpSpPr>
            <p:nvPr/>
          </p:nvGrpSpPr>
          <p:grpSpPr bwMode="auto">
            <a:xfrm>
              <a:off x="1933" y="3984"/>
              <a:ext cx="480" cy="192"/>
              <a:chOff x="1933" y="3984"/>
              <a:chExt cx="480" cy="192"/>
            </a:xfrm>
          </p:grpSpPr>
          <p:sp>
            <p:nvSpPr>
              <p:cNvPr id="1123" name="Rectangle 25"/>
              <p:cNvSpPr>
                <a:spLocks noChangeArrowheads="1"/>
              </p:cNvSpPr>
              <p:nvPr/>
            </p:nvSpPr>
            <p:spPr bwMode="auto">
              <a:xfrm>
                <a:off x="1933" y="3984"/>
                <a:ext cx="96" cy="192"/>
              </a:xfrm>
              <a:prstGeom prst="rect">
                <a:avLst/>
              </a:prstGeom>
              <a:solidFill>
                <a:srgbClr val="FF0000"/>
              </a:solidFill>
              <a:ln w="9525">
                <a:solidFill>
                  <a:schemeClr val="tx1"/>
                </a:solidFill>
                <a:miter lim="800000"/>
                <a:headEnd/>
                <a:tailEnd/>
              </a:ln>
            </p:spPr>
            <p:txBody>
              <a:bodyPr wrap="none" anchor="ctr"/>
              <a:lstStyle/>
              <a:p>
                <a:endParaRPr lang="el-GR"/>
              </a:p>
            </p:txBody>
          </p:sp>
          <p:sp>
            <p:nvSpPr>
              <p:cNvPr id="1124" name="Rectangle 26"/>
              <p:cNvSpPr>
                <a:spLocks noChangeArrowheads="1"/>
              </p:cNvSpPr>
              <p:nvPr/>
            </p:nvSpPr>
            <p:spPr bwMode="auto">
              <a:xfrm>
                <a:off x="2029" y="3984"/>
                <a:ext cx="96" cy="192"/>
              </a:xfrm>
              <a:prstGeom prst="rect">
                <a:avLst/>
              </a:prstGeom>
              <a:solidFill>
                <a:srgbClr val="FF0000"/>
              </a:solidFill>
              <a:ln w="9525">
                <a:solidFill>
                  <a:schemeClr val="tx1"/>
                </a:solidFill>
                <a:miter lim="800000"/>
                <a:headEnd/>
                <a:tailEnd/>
              </a:ln>
            </p:spPr>
            <p:txBody>
              <a:bodyPr wrap="none" anchor="ctr"/>
              <a:lstStyle/>
              <a:p>
                <a:endParaRPr lang="el-GR"/>
              </a:p>
            </p:txBody>
          </p:sp>
          <p:sp>
            <p:nvSpPr>
              <p:cNvPr id="1125" name="Rectangle 27"/>
              <p:cNvSpPr>
                <a:spLocks noChangeArrowheads="1"/>
              </p:cNvSpPr>
              <p:nvPr/>
            </p:nvSpPr>
            <p:spPr bwMode="auto">
              <a:xfrm>
                <a:off x="2125" y="3984"/>
                <a:ext cx="96" cy="192"/>
              </a:xfrm>
              <a:prstGeom prst="rect">
                <a:avLst/>
              </a:prstGeom>
              <a:solidFill>
                <a:srgbClr val="FF0000"/>
              </a:solidFill>
              <a:ln w="9525">
                <a:solidFill>
                  <a:schemeClr val="tx1"/>
                </a:solidFill>
                <a:miter lim="800000"/>
                <a:headEnd/>
                <a:tailEnd/>
              </a:ln>
            </p:spPr>
            <p:txBody>
              <a:bodyPr wrap="none" anchor="ctr"/>
              <a:lstStyle/>
              <a:p>
                <a:endParaRPr lang="el-GR"/>
              </a:p>
            </p:txBody>
          </p:sp>
          <p:sp>
            <p:nvSpPr>
              <p:cNvPr id="1126" name="Rectangle 28"/>
              <p:cNvSpPr>
                <a:spLocks noChangeArrowheads="1"/>
              </p:cNvSpPr>
              <p:nvPr/>
            </p:nvSpPr>
            <p:spPr bwMode="auto">
              <a:xfrm>
                <a:off x="2221" y="3984"/>
                <a:ext cx="96" cy="192"/>
              </a:xfrm>
              <a:prstGeom prst="rect">
                <a:avLst/>
              </a:prstGeom>
              <a:solidFill>
                <a:srgbClr val="FF0000"/>
              </a:solidFill>
              <a:ln w="9525">
                <a:solidFill>
                  <a:schemeClr val="tx1"/>
                </a:solidFill>
                <a:miter lim="800000"/>
                <a:headEnd/>
                <a:tailEnd/>
              </a:ln>
            </p:spPr>
            <p:txBody>
              <a:bodyPr wrap="none" anchor="ctr"/>
              <a:lstStyle/>
              <a:p>
                <a:endParaRPr lang="el-GR"/>
              </a:p>
            </p:txBody>
          </p:sp>
          <p:sp>
            <p:nvSpPr>
              <p:cNvPr id="1127" name="Rectangle 29"/>
              <p:cNvSpPr>
                <a:spLocks noChangeArrowheads="1"/>
              </p:cNvSpPr>
              <p:nvPr/>
            </p:nvSpPr>
            <p:spPr bwMode="auto">
              <a:xfrm>
                <a:off x="2317" y="3984"/>
                <a:ext cx="96" cy="192"/>
              </a:xfrm>
              <a:prstGeom prst="rect">
                <a:avLst/>
              </a:prstGeom>
              <a:solidFill>
                <a:srgbClr val="FF0000"/>
              </a:solidFill>
              <a:ln w="9525">
                <a:solidFill>
                  <a:schemeClr val="tx1"/>
                </a:solidFill>
                <a:miter lim="800000"/>
                <a:headEnd/>
                <a:tailEnd/>
              </a:ln>
            </p:spPr>
            <p:txBody>
              <a:bodyPr wrap="none" anchor="ctr"/>
              <a:lstStyle/>
              <a:p>
                <a:endParaRPr lang="el-GR"/>
              </a:p>
            </p:txBody>
          </p:sp>
        </p:grpSp>
        <p:sp>
          <p:nvSpPr>
            <p:cNvPr id="1122" name="Line 30"/>
            <p:cNvSpPr>
              <a:spLocks noChangeShapeType="1"/>
            </p:cNvSpPr>
            <p:nvPr/>
          </p:nvSpPr>
          <p:spPr bwMode="auto">
            <a:xfrm>
              <a:off x="1069" y="3264"/>
              <a:ext cx="864" cy="720"/>
            </a:xfrm>
            <a:prstGeom prst="line">
              <a:avLst/>
            </a:prstGeom>
            <a:noFill/>
            <a:ln w="9525">
              <a:solidFill>
                <a:schemeClr val="tx1"/>
              </a:solidFill>
              <a:round/>
              <a:headEnd/>
              <a:tailEnd type="triangle" w="med" len="med"/>
            </a:ln>
          </p:spPr>
          <p:txBody>
            <a:bodyPr/>
            <a:lstStyle/>
            <a:p>
              <a:endParaRPr lang="el-GR"/>
            </a:p>
          </p:txBody>
        </p:sp>
      </p:grpSp>
      <p:grpSp>
        <p:nvGrpSpPr>
          <p:cNvPr id="7" name="Group 31"/>
          <p:cNvGrpSpPr>
            <a:grpSpLocks/>
          </p:cNvGrpSpPr>
          <p:nvPr/>
        </p:nvGrpSpPr>
        <p:grpSpPr bwMode="auto">
          <a:xfrm>
            <a:off x="2506663" y="4367213"/>
            <a:ext cx="762000" cy="1444625"/>
            <a:chOff x="1579" y="2749"/>
            <a:chExt cx="480" cy="912"/>
          </a:xfrm>
        </p:grpSpPr>
        <p:sp>
          <p:nvSpPr>
            <p:cNvPr id="1115" name="Rectangle 32"/>
            <p:cNvSpPr>
              <a:spLocks noChangeArrowheads="1"/>
            </p:cNvSpPr>
            <p:nvPr/>
          </p:nvSpPr>
          <p:spPr bwMode="auto">
            <a:xfrm>
              <a:off x="1579" y="3469"/>
              <a:ext cx="96" cy="192"/>
            </a:xfrm>
            <a:prstGeom prst="rect">
              <a:avLst/>
            </a:prstGeom>
            <a:solidFill>
              <a:srgbClr val="0099FF"/>
            </a:solidFill>
            <a:ln w="9525">
              <a:solidFill>
                <a:schemeClr val="tx1"/>
              </a:solidFill>
              <a:miter lim="800000"/>
              <a:headEnd/>
              <a:tailEnd/>
            </a:ln>
          </p:spPr>
          <p:txBody>
            <a:bodyPr wrap="none" anchor="ctr"/>
            <a:lstStyle/>
            <a:p>
              <a:endParaRPr lang="el-GR"/>
            </a:p>
          </p:txBody>
        </p:sp>
        <p:sp>
          <p:nvSpPr>
            <p:cNvPr id="1116" name="Rectangle 33"/>
            <p:cNvSpPr>
              <a:spLocks noChangeArrowheads="1"/>
            </p:cNvSpPr>
            <p:nvPr/>
          </p:nvSpPr>
          <p:spPr bwMode="auto">
            <a:xfrm>
              <a:off x="1675" y="3469"/>
              <a:ext cx="96" cy="192"/>
            </a:xfrm>
            <a:prstGeom prst="rect">
              <a:avLst/>
            </a:prstGeom>
            <a:solidFill>
              <a:srgbClr val="0099FF"/>
            </a:solidFill>
            <a:ln w="9525">
              <a:solidFill>
                <a:schemeClr val="tx1"/>
              </a:solidFill>
              <a:miter lim="800000"/>
              <a:headEnd/>
              <a:tailEnd/>
            </a:ln>
          </p:spPr>
          <p:txBody>
            <a:bodyPr wrap="none" anchor="ctr"/>
            <a:lstStyle/>
            <a:p>
              <a:endParaRPr lang="el-GR"/>
            </a:p>
          </p:txBody>
        </p:sp>
        <p:sp>
          <p:nvSpPr>
            <p:cNvPr id="1117" name="Rectangle 34"/>
            <p:cNvSpPr>
              <a:spLocks noChangeArrowheads="1"/>
            </p:cNvSpPr>
            <p:nvPr/>
          </p:nvSpPr>
          <p:spPr bwMode="auto">
            <a:xfrm>
              <a:off x="1771" y="3469"/>
              <a:ext cx="96" cy="192"/>
            </a:xfrm>
            <a:prstGeom prst="rect">
              <a:avLst/>
            </a:prstGeom>
            <a:solidFill>
              <a:srgbClr val="0099FF"/>
            </a:solidFill>
            <a:ln w="9525">
              <a:solidFill>
                <a:schemeClr val="tx1"/>
              </a:solidFill>
              <a:miter lim="800000"/>
              <a:headEnd/>
              <a:tailEnd/>
            </a:ln>
          </p:spPr>
          <p:txBody>
            <a:bodyPr wrap="none" anchor="ctr"/>
            <a:lstStyle/>
            <a:p>
              <a:endParaRPr lang="el-GR"/>
            </a:p>
          </p:txBody>
        </p:sp>
        <p:sp>
          <p:nvSpPr>
            <p:cNvPr id="1118" name="Rectangle 35"/>
            <p:cNvSpPr>
              <a:spLocks noChangeArrowheads="1"/>
            </p:cNvSpPr>
            <p:nvPr/>
          </p:nvSpPr>
          <p:spPr bwMode="auto">
            <a:xfrm>
              <a:off x="1867" y="3469"/>
              <a:ext cx="96" cy="192"/>
            </a:xfrm>
            <a:prstGeom prst="rect">
              <a:avLst/>
            </a:prstGeom>
            <a:solidFill>
              <a:srgbClr val="0099FF"/>
            </a:solidFill>
            <a:ln w="9525">
              <a:solidFill>
                <a:schemeClr val="tx1"/>
              </a:solidFill>
              <a:miter lim="800000"/>
              <a:headEnd/>
              <a:tailEnd/>
            </a:ln>
          </p:spPr>
          <p:txBody>
            <a:bodyPr wrap="none" anchor="ctr"/>
            <a:lstStyle/>
            <a:p>
              <a:endParaRPr lang="el-GR"/>
            </a:p>
          </p:txBody>
        </p:sp>
        <p:sp>
          <p:nvSpPr>
            <p:cNvPr id="1119" name="Rectangle 36"/>
            <p:cNvSpPr>
              <a:spLocks noChangeArrowheads="1"/>
            </p:cNvSpPr>
            <p:nvPr/>
          </p:nvSpPr>
          <p:spPr bwMode="auto">
            <a:xfrm>
              <a:off x="1963" y="3469"/>
              <a:ext cx="96" cy="192"/>
            </a:xfrm>
            <a:prstGeom prst="rect">
              <a:avLst/>
            </a:prstGeom>
            <a:solidFill>
              <a:srgbClr val="0099FF"/>
            </a:solidFill>
            <a:ln w="9525">
              <a:solidFill>
                <a:schemeClr val="tx1"/>
              </a:solidFill>
              <a:miter lim="800000"/>
              <a:headEnd/>
              <a:tailEnd/>
            </a:ln>
          </p:spPr>
          <p:txBody>
            <a:bodyPr wrap="none" anchor="ctr"/>
            <a:lstStyle/>
            <a:p>
              <a:endParaRPr lang="el-GR"/>
            </a:p>
          </p:txBody>
        </p:sp>
        <p:sp>
          <p:nvSpPr>
            <p:cNvPr id="1120" name="Line 37"/>
            <p:cNvSpPr>
              <a:spLocks noChangeShapeType="1"/>
            </p:cNvSpPr>
            <p:nvPr/>
          </p:nvSpPr>
          <p:spPr bwMode="auto">
            <a:xfrm flipH="1">
              <a:off x="1579" y="2749"/>
              <a:ext cx="288" cy="720"/>
            </a:xfrm>
            <a:prstGeom prst="line">
              <a:avLst/>
            </a:prstGeom>
            <a:noFill/>
            <a:ln w="12700">
              <a:solidFill>
                <a:schemeClr val="tx1"/>
              </a:solidFill>
              <a:round/>
              <a:headEnd/>
              <a:tailEnd type="triangle" w="med" len="med"/>
            </a:ln>
          </p:spPr>
          <p:txBody>
            <a:bodyPr wrap="none" lIns="90488" tIns="44450" rIns="90488" bIns="44450" anchor="ctr"/>
            <a:lstStyle/>
            <a:p>
              <a:endParaRPr lang="el-GR"/>
            </a:p>
          </p:txBody>
        </p:sp>
      </p:grpSp>
      <p:sp>
        <p:nvSpPr>
          <p:cNvPr id="1033" name="Text Box 38"/>
          <p:cNvSpPr txBox="1">
            <a:spLocks noChangeArrowheads="1"/>
          </p:cNvSpPr>
          <p:nvPr/>
        </p:nvSpPr>
        <p:spPr bwMode="auto">
          <a:xfrm>
            <a:off x="2670175" y="6040438"/>
            <a:ext cx="533400" cy="366712"/>
          </a:xfrm>
          <a:prstGeom prst="rect">
            <a:avLst/>
          </a:prstGeom>
          <a:noFill/>
          <a:ln w="9525">
            <a:noFill/>
            <a:miter lim="800000"/>
            <a:headEnd/>
            <a:tailEnd/>
          </a:ln>
        </p:spPr>
        <p:txBody>
          <a:bodyPr>
            <a:spAutoFit/>
          </a:bodyPr>
          <a:lstStyle/>
          <a:p>
            <a:pPr algn="l"/>
            <a:r>
              <a:rPr lang="en-US" dirty="0"/>
              <a:t> W</a:t>
            </a:r>
          </a:p>
        </p:txBody>
      </p:sp>
      <p:sp>
        <p:nvSpPr>
          <p:cNvPr id="1034" name="Text Box 39"/>
          <p:cNvSpPr txBox="1">
            <a:spLocks noChangeArrowheads="1"/>
          </p:cNvSpPr>
          <p:nvPr/>
        </p:nvSpPr>
        <p:spPr bwMode="auto">
          <a:xfrm>
            <a:off x="4238625" y="6027738"/>
            <a:ext cx="533400" cy="366712"/>
          </a:xfrm>
          <a:prstGeom prst="rect">
            <a:avLst/>
          </a:prstGeom>
          <a:noFill/>
          <a:ln w="9525">
            <a:noFill/>
            <a:miter lim="800000"/>
            <a:headEnd/>
            <a:tailEnd/>
          </a:ln>
        </p:spPr>
        <p:txBody>
          <a:bodyPr>
            <a:spAutoFit/>
          </a:bodyPr>
          <a:lstStyle/>
          <a:p>
            <a:pPr algn="l"/>
            <a:r>
              <a:rPr lang="en-US" dirty="0"/>
              <a:t> W</a:t>
            </a:r>
          </a:p>
        </p:txBody>
      </p:sp>
      <p:sp>
        <p:nvSpPr>
          <p:cNvPr id="1035" name="Text Box 40"/>
          <p:cNvSpPr txBox="1">
            <a:spLocks noChangeArrowheads="1"/>
          </p:cNvSpPr>
          <p:nvPr/>
        </p:nvSpPr>
        <p:spPr bwMode="auto">
          <a:xfrm>
            <a:off x="5791200" y="6040438"/>
            <a:ext cx="533400" cy="366712"/>
          </a:xfrm>
          <a:prstGeom prst="rect">
            <a:avLst/>
          </a:prstGeom>
          <a:noFill/>
          <a:ln w="9525">
            <a:noFill/>
            <a:miter lim="800000"/>
            <a:headEnd/>
            <a:tailEnd/>
          </a:ln>
        </p:spPr>
        <p:txBody>
          <a:bodyPr>
            <a:spAutoFit/>
          </a:bodyPr>
          <a:lstStyle/>
          <a:p>
            <a:pPr algn="l"/>
            <a:r>
              <a:rPr lang="en-US" dirty="0"/>
              <a:t> W</a:t>
            </a:r>
          </a:p>
        </p:txBody>
      </p:sp>
      <p:sp>
        <p:nvSpPr>
          <p:cNvPr id="1036" name="Rectangle 41"/>
          <p:cNvSpPr>
            <a:spLocks noChangeArrowheads="1"/>
          </p:cNvSpPr>
          <p:nvPr/>
        </p:nvSpPr>
        <p:spPr bwMode="auto">
          <a:xfrm>
            <a:off x="2201863" y="5507038"/>
            <a:ext cx="152400" cy="304800"/>
          </a:xfrm>
          <a:prstGeom prst="rect">
            <a:avLst/>
          </a:prstGeom>
          <a:noFill/>
          <a:ln w="9525">
            <a:solidFill>
              <a:schemeClr val="tx1"/>
            </a:solidFill>
            <a:miter lim="800000"/>
            <a:headEnd/>
            <a:tailEnd/>
          </a:ln>
        </p:spPr>
        <p:txBody>
          <a:bodyPr wrap="none" anchor="ctr"/>
          <a:lstStyle/>
          <a:p>
            <a:endParaRPr lang="el-GR"/>
          </a:p>
        </p:txBody>
      </p:sp>
      <p:sp>
        <p:nvSpPr>
          <p:cNvPr id="1037" name="Rectangle 42"/>
          <p:cNvSpPr>
            <a:spLocks noChangeArrowheads="1"/>
          </p:cNvSpPr>
          <p:nvPr/>
        </p:nvSpPr>
        <p:spPr bwMode="auto">
          <a:xfrm>
            <a:off x="2354263" y="5507038"/>
            <a:ext cx="152400" cy="304800"/>
          </a:xfrm>
          <a:prstGeom prst="rect">
            <a:avLst/>
          </a:prstGeom>
          <a:noFill/>
          <a:ln w="9525">
            <a:solidFill>
              <a:schemeClr val="tx1"/>
            </a:solidFill>
            <a:miter lim="800000"/>
            <a:headEnd/>
            <a:tailEnd/>
          </a:ln>
        </p:spPr>
        <p:txBody>
          <a:bodyPr wrap="none" anchor="ctr"/>
          <a:lstStyle/>
          <a:p>
            <a:endParaRPr lang="el-GR"/>
          </a:p>
        </p:txBody>
      </p:sp>
      <p:sp>
        <p:nvSpPr>
          <p:cNvPr id="1038" name="Rectangle 43"/>
          <p:cNvSpPr>
            <a:spLocks noChangeArrowheads="1"/>
          </p:cNvSpPr>
          <p:nvPr/>
        </p:nvSpPr>
        <p:spPr bwMode="auto">
          <a:xfrm>
            <a:off x="3268663" y="5507038"/>
            <a:ext cx="152400" cy="304800"/>
          </a:xfrm>
          <a:prstGeom prst="rect">
            <a:avLst/>
          </a:prstGeom>
          <a:noFill/>
          <a:ln w="9525">
            <a:solidFill>
              <a:schemeClr val="tx1"/>
            </a:solidFill>
            <a:miter lim="800000"/>
            <a:headEnd/>
            <a:tailEnd/>
          </a:ln>
        </p:spPr>
        <p:txBody>
          <a:bodyPr wrap="none" anchor="ctr"/>
          <a:lstStyle/>
          <a:p>
            <a:endParaRPr lang="el-GR"/>
          </a:p>
        </p:txBody>
      </p:sp>
      <p:sp>
        <p:nvSpPr>
          <p:cNvPr id="1039" name="Rectangle 44"/>
          <p:cNvSpPr>
            <a:spLocks noChangeArrowheads="1"/>
          </p:cNvSpPr>
          <p:nvPr/>
        </p:nvSpPr>
        <p:spPr bwMode="auto">
          <a:xfrm>
            <a:off x="3421063" y="5507038"/>
            <a:ext cx="152400" cy="304800"/>
          </a:xfrm>
          <a:prstGeom prst="rect">
            <a:avLst/>
          </a:prstGeom>
          <a:noFill/>
          <a:ln w="9525">
            <a:solidFill>
              <a:schemeClr val="tx1"/>
            </a:solidFill>
            <a:miter lim="800000"/>
            <a:headEnd/>
            <a:tailEnd/>
          </a:ln>
        </p:spPr>
        <p:txBody>
          <a:bodyPr wrap="none" anchor="ctr"/>
          <a:lstStyle/>
          <a:p>
            <a:endParaRPr lang="el-GR"/>
          </a:p>
        </p:txBody>
      </p:sp>
      <p:sp>
        <p:nvSpPr>
          <p:cNvPr id="1040" name="Rectangle 45"/>
          <p:cNvSpPr>
            <a:spLocks noChangeArrowheads="1"/>
          </p:cNvSpPr>
          <p:nvPr/>
        </p:nvSpPr>
        <p:spPr bwMode="auto">
          <a:xfrm>
            <a:off x="4335463" y="5507038"/>
            <a:ext cx="152400" cy="304800"/>
          </a:xfrm>
          <a:prstGeom prst="rect">
            <a:avLst/>
          </a:prstGeom>
          <a:noFill/>
          <a:ln w="9525">
            <a:solidFill>
              <a:schemeClr val="tx1"/>
            </a:solidFill>
            <a:miter lim="800000"/>
            <a:headEnd/>
            <a:tailEnd/>
          </a:ln>
        </p:spPr>
        <p:txBody>
          <a:bodyPr wrap="none" anchor="ctr"/>
          <a:lstStyle/>
          <a:p>
            <a:endParaRPr lang="el-GR"/>
          </a:p>
        </p:txBody>
      </p:sp>
      <p:grpSp>
        <p:nvGrpSpPr>
          <p:cNvPr id="1041" name="Group 46"/>
          <p:cNvGrpSpPr>
            <a:grpSpLocks/>
          </p:cNvGrpSpPr>
          <p:nvPr/>
        </p:nvGrpSpPr>
        <p:grpSpPr bwMode="auto">
          <a:xfrm>
            <a:off x="4487863" y="5507038"/>
            <a:ext cx="762000" cy="304800"/>
            <a:chOff x="672" y="3216"/>
            <a:chExt cx="480" cy="192"/>
          </a:xfrm>
        </p:grpSpPr>
        <p:sp>
          <p:nvSpPr>
            <p:cNvPr id="1110" name="Rectangle 47"/>
            <p:cNvSpPr>
              <a:spLocks noChangeArrowheads="1"/>
            </p:cNvSpPr>
            <p:nvPr/>
          </p:nvSpPr>
          <p:spPr bwMode="auto">
            <a:xfrm>
              <a:off x="672" y="3216"/>
              <a:ext cx="96" cy="192"/>
            </a:xfrm>
            <a:prstGeom prst="rect">
              <a:avLst/>
            </a:prstGeom>
            <a:noFill/>
            <a:ln w="9525">
              <a:solidFill>
                <a:schemeClr val="tx1"/>
              </a:solidFill>
              <a:miter lim="800000"/>
              <a:headEnd/>
              <a:tailEnd/>
            </a:ln>
          </p:spPr>
          <p:txBody>
            <a:bodyPr wrap="none" anchor="ctr"/>
            <a:lstStyle/>
            <a:p>
              <a:endParaRPr lang="el-GR"/>
            </a:p>
          </p:txBody>
        </p:sp>
        <p:sp>
          <p:nvSpPr>
            <p:cNvPr id="1111" name="Rectangle 48"/>
            <p:cNvSpPr>
              <a:spLocks noChangeArrowheads="1"/>
            </p:cNvSpPr>
            <p:nvPr/>
          </p:nvSpPr>
          <p:spPr bwMode="auto">
            <a:xfrm>
              <a:off x="768" y="3216"/>
              <a:ext cx="96" cy="192"/>
            </a:xfrm>
            <a:prstGeom prst="rect">
              <a:avLst/>
            </a:prstGeom>
            <a:noFill/>
            <a:ln w="9525">
              <a:solidFill>
                <a:schemeClr val="tx1"/>
              </a:solidFill>
              <a:miter lim="800000"/>
              <a:headEnd/>
              <a:tailEnd/>
            </a:ln>
          </p:spPr>
          <p:txBody>
            <a:bodyPr wrap="none" anchor="ctr"/>
            <a:lstStyle/>
            <a:p>
              <a:endParaRPr lang="el-GR"/>
            </a:p>
          </p:txBody>
        </p:sp>
        <p:sp>
          <p:nvSpPr>
            <p:cNvPr id="1112" name="Rectangle 49"/>
            <p:cNvSpPr>
              <a:spLocks noChangeArrowheads="1"/>
            </p:cNvSpPr>
            <p:nvPr/>
          </p:nvSpPr>
          <p:spPr bwMode="auto">
            <a:xfrm>
              <a:off x="864" y="3216"/>
              <a:ext cx="96" cy="192"/>
            </a:xfrm>
            <a:prstGeom prst="rect">
              <a:avLst/>
            </a:prstGeom>
            <a:noFill/>
            <a:ln w="9525">
              <a:solidFill>
                <a:schemeClr val="tx1"/>
              </a:solidFill>
              <a:miter lim="800000"/>
              <a:headEnd/>
              <a:tailEnd/>
            </a:ln>
          </p:spPr>
          <p:txBody>
            <a:bodyPr wrap="none" anchor="ctr"/>
            <a:lstStyle/>
            <a:p>
              <a:endParaRPr lang="el-GR"/>
            </a:p>
          </p:txBody>
        </p:sp>
        <p:sp>
          <p:nvSpPr>
            <p:cNvPr id="1113" name="Rectangle 50"/>
            <p:cNvSpPr>
              <a:spLocks noChangeArrowheads="1"/>
            </p:cNvSpPr>
            <p:nvPr/>
          </p:nvSpPr>
          <p:spPr bwMode="auto">
            <a:xfrm>
              <a:off x="960" y="3216"/>
              <a:ext cx="96" cy="192"/>
            </a:xfrm>
            <a:prstGeom prst="rect">
              <a:avLst/>
            </a:prstGeom>
            <a:noFill/>
            <a:ln w="9525">
              <a:solidFill>
                <a:schemeClr val="tx1"/>
              </a:solidFill>
              <a:miter lim="800000"/>
              <a:headEnd/>
              <a:tailEnd/>
            </a:ln>
          </p:spPr>
          <p:txBody>
            <a:bodyPr wrap="none" anchor="ctr"/>
            <a:lstStyle/>
            <a:p>
              <a:endParaRPr lang="el-GR"/>
            </a:p>
          </p:txBody>
        </p:sp>
        <p:sp>
          <p:nvSpPr>
            <p:cNvPr id="1114" name="Rectangle 51"/>
            <p:cNvSpPr>
              <a:spLocks noChangeArrowheads="1"/>
            </p:cNvSpPr>
            <p:nvPr/>
          </p:nvSpPr>
          <p:spPr bwMode="auto">
            <a:xfrm>
              <a:off x="1056" y="3216"/>
              <a:ext cx="96" cy="192"/>
            </a:xfrm>
            <a:prstGeom prst="rect">
              <a:avLst/>
            </a:prstGeom>
            <a:noFill/>
            <a:ln w="9525">
              <a:solidFill>
                <a:schemeClr val="tx1"/>
              </a:solidFill>
              <a:miter lim="800000"/>
              <a:headEnd/>
              <a:tailEnd/>
            </a:ln>
          </p:spPr>
          <p:txBody>
            <a:bodyPr wrap="none" anchor="ctr"/>
            <a:lstStyle/>
            <a:p>
              <a:endParaRPr lang="el-GR"/>
            </a:p>
          </p:txBody>
        </p:sp>
      </p:grpSp>
      <p:sp>
        <p:nvSpPr>
          <p:cNvPr id="1042" name="Line 52"/>
          <p:cNvSpPr>
            <a:spLocks noChangeShapeType="1"/>
          </p:cNvSpPr>
          <p:nvPr/>
        </p:nvSpPr>
        <p:spPr bwMode="auto">
          <a:xfrm>
            <a:off x="2201863" y="6040438"/>
            <a:ext cx="1516062" cy="0"/>
          </a:xfrm>
          <a:prstGeom prst="line">
            <a:avLst/>
          </a:prstGeom>
          <a:noFill/>
          <a:ln w="9525">
            <a:solidFill>
              <a:schemeClr val="tx1"/>
            </a:solidFill>
            <a:round/>
            <a:headEnd type="triangle" w="med" len="med"/>
            <a:tailEnd type="triangle" w="med" len="med"/>
          </a:ln>
        </p:spPr>
        <p:txBody>
          <a:bodyPr/>
          <a:lstStyle/>
          <a:p>
            <a:endParaRPr lang="el-GR"/>
          </a:p>
        </p:txBody>
      </p:sp>
      <p:sp>
        <p:nvSpPr>
          <p:cNvPr id="1043" name="Text Box 53"/>
          <p:cNvSpPr txBox="1">
            <a:spLocks noChangeArrowheads="1"/>
          </p:cNvSpPr>
          <p:nvPr/>
        </p:nvSpPr>
        <p:spPr bwMode="auto">
          <a:xfrm>
            <a:off x="857224" y="5468938"/>
            <a:ext cx="1268439" cy="369332"/>
          </a:xfrm>
          <a:prstGeom prst="rect">
            <a:avLst/>
          </a:prstGeom>
          <a:noFill/>
          <a:ln w="9525">
            <a:noFill/>
            <a:miter lim="800000"/>
            <a:headEnd/>
            <a:tailEnd/>
          </a:ln>
        </p:spPr>
        <p:txBody>
          <a:bodyPr wrap="square">
            <a:spAutoFit/>
          </a:bodyPr>
          <a:lstStyle/>
          <a:p>
            <a:pPr algn="l">
              <a:spcBef>
                <a:spcPct val="50000"/>
              </a:spcBef>
            </a:pPr>
            <a:r>
              <a:rPr lang="en-US" dirty="0" smtClean="0"/>
              <a:t>Dictionary</a:t>
            </a:r>
            <a:endParaRPr lang="en-US" dirty="0"/>
          </a:p>
        </p:txBody>
      </p:sp>
      <p:grpSp>
        <p:nvGrpSpPr>
          <p:cNvPr id="1044" name="Group 54"/>
          <p:cNvGrpSpPr>
            <a:grpSpLocks/>
          </p:cNvGrpSpPr>
          <p:nvPr/>
        </p:nvGrpSpPr>
        <p:grpSpPr bwMode="auto">
          <a:xfrm>
            <a:off x="2201863" y="4059238"/>
            <a:ext cx="762000" cy="304800"/>
            <a:chOff x="672" y="3216"/>
            <a:chExt cx="480" cy="192"/>
          </a:xfrm>
        </p:grpSpPr>
        <p:sp>
          <p:nvSpPr>
            <p:cNvPr id="1105" name="Rectangle 55"/>
            <p:cNvSpPr>
              <a:spLocks noChangeArrowheads="1"/>
            </p:cNvSpPr>
            <p:nvPr/>
          </p:nvSpPr>
          <p:spPr bwMode="auto">
            <a:xfrm>
              <a:off x="672" y="3216"/>
              <a:ext cx="96" cy="192"/>
            </a:xfrm>
            <a:prstGeom prst="rect">
              <a:avLst/>
            </a:prstGeom>
            <a:solidFill>
              <a:srgbClr val="FF9900"/>
            </a:solidFill>
            <a:ln w="9525">
              <a:solidFill>
                <a:schemeClr val="tx1"/>
              </a:solidFill>
              <a:miter lim="800000"/>
              <a:headEnd/>
              <a:tailEnd/>
            </a:ln>
          </p:spPr>
          <p:txBody>
            <a:bodyPr wrap="none" anchor="ctr"/>
            <a:lstStyle/>
            <a:p>
              <a:endParaRPr lang="el-GR"/>
            </a:p>
          </p:txBody>
        </p:sp>
        <p:sp>
          <p:nvSpPr>
            <p:cNvPr id="1106" name="Rectangle 56"/>
            <p:cNvSpPr>
              <a:spLocks noChangeArrowheads="1"/>
            </p:cNvSpPr>
            <p:nvPr/>
          </p:nvSpPr>
          <p:spPr bwMode="auto">
            <a:xfrm>
              <a:off x="768" y="3216"/>
              <a:ext cx="96" cy="192"/>
            </a:xfrm>
            <a:prstGeom prst="rect">
              <a:avLst/>
            </a:prstGeom>
            <a:solidFill>
              <a:srgbClr val="FF9900"/>
            </a:solidFill>
            <a:ln w="9525">
              <a:solidFill>
                <a:schemeClr val="tx1"/>
              </a:solidFill>
              <a:miter lim="800000"/>
              <a:headEnd/>
              <a:tailEnd/>
            </a:ln>
          </p:spPr>
          <p:txBody>
            <a:bodyPr wrap="none" anchor="ctr"/>
            <a:lstStyle/>
            <a:p>
              <a:endParaRPr lang="el-GR"/>
            </a:p>
          </p:txBody>
        </p:sp>
        <p:sp>
          <p:nvSpPr>
            <p:cNvPr id="1107" name="Rectangle 57"/>
            <p:cNvSpPr>
              <a:spLocks noChangeArrowheads="1"/>
            </p:cNvSpPr>
            <p:nvPr/>
          </p:nvSpPr>
          <p:spPr bwMode="auto">
            <a:xfrm>
              <a:off x="864" y="3216"/>
              <a:ext cx="96" cy="192"/>
            </a:xfrm>
            <a:prstGeom prst="rect">
              <a:avLst/>
            </a:prstGeom>
            <a:solidFill>
              <a:srgbClr val="FF9900"/>
            </a:solidFill>
            <a:ln w="9525">
              <a:solidFill>
                <a:schemeClr val="tx1"/>
              </a:solidFill>
              <a:miter lim="800000"/>
              <a:headEnd/>
              <a:tailEnd/>
            </a:ln>
          </p:spPr>
          <p:txBody>
            <a:bodyPr wrap="none" anchor="ctr"/>
            <a:lstStyle/>
            <a:p>
              <a:endParaRPr lang="el-GR"/>
            </a:p>
          </p:txBody>
        </p:sp>
        <p:sp>
          <p:nvSpPr>
            <p:cNvPr id="1108" name="Rectangle 58"/>
            <p:cNvSpPr>
              <a:spLocks noChangeArrowheads="1"/>
            </p:cNvSpPr>
            <p:nvPr/>
          </p:nvSpPr>
          <p:spPr bwMode="auto">
            <a:xfrm>
              <a:off x="960" y="3216"/>
              <a:ext cx="96" cy="192"/>
            </a:xfrm>
            <a:prstGeom prst="rect">
              <a:avLst/>
            </a:prstGeom>
            <a:solidFill>
              <a:srgbClr val="FF9900"/>
            </a:solidFill>
            <a:ln w="9525">
              <a:solidFill>
                <a:schemeClr val="tx1"/>
              </a:solidFill>
              <a:miter lim="800000"/>
              <a:headEnd/>
              <a:tailEnd/>
            </a:ln>
          </p:spPr>
          <p:txBody>
            <a:bodyPr wrap="none" anchor="ctr"/>
            <a:lstStyle/>
            <a:p>
              <a:endParaRPr lang="el-GR"/>
            </a:p>
          </p:txBody>
        </p:sp>
        <p:sp>
          <p:nvSpPr>
            <p:cNvPr id="1109" name="Rectangle 59"/>
            <p:cNvSpPr>
              <a:spLocks noChangeArrowheads="1"/>
            </p:cNvSpPr>
            <p:nvPr/>
          </p:nvSpPr>
          <p:spPr bwMode="auto">
            <a:xfrm>
              <a:off x="1056" y="3216"/>
              <a:ext cx="96" cy="192"/>
            </a:xfrm>
            <a:prstGeom prst="rect">
              <a:avLst/>
            </a:prstGeom>
            <a:solidFill>
              <a:srgbClr val="FF9900"/>
            </a:solidFill>
            <a:ln w="9525">
              <a:solidFill>
                <a:schemeClr val="tx1"/>
              </a:solidFill>
              <a:miter lim="800000"/>
              <a:headEnd/>
              <a:tailEnd/>
            </a:ln>
          </p:spPr>
          <p:txBody>
            <a:bodyPr wrap="none" anchor="ctr"/>
            <a:lstStyle/>
            <a:p>
              <a:endParaRPr lang="el-GR"/>
            </a:p>
          </p:txBody>
        </p:sp>
      </p:grpSp>
      <p:sp>
        <p:nvSpPr>
          <p:cNvPr id="1045" name="Text Box 60"/>
          <p:cNvSpPr txBox="1">
            <a:spLocks noChangeArrowheads="1"/>
          </p:cNvSpPr>
          <p:nvPr/>
        </p:nvSpPr>
        <p:spPr bwMode="auto">
          <a:xfrm>
            <a:off x="754063" y="3906838"/>
            <a:ext cx="1371600" cy="646331"/>
          </a:xfrm>
          <a:prstGeom prst="rect">
            <a:avLst/>
          </a:prstGeom>
          <a:noFill/>
          <a:ln w="9525">
            <a:noFill/>
            <a:miter lim="800000"/>
            <a:headEnd/>
            <a:tailEnd/>
          </a:ln>
        </p:spPr>
        <p:txBody>
          <a:bodyPr>
            <a:spAutoFit/>
          </a:bodyPr>
          <a:lstStyle/>
          <a:p>
            <a:pPr>
              <a:spcBef>
                <a:spcPct val="50000"/>
              </a:spcBef>
            </a:pPr>
            <a:r>
              <a:rPr lang="en-US" dirty="0" smtClean="0"/>
              <a:t>Part of Data</a:t>
            </a:r>
            <a:endParaRPr lang="en-US" dirty="0"/>
          </a:p>
        </p:txBody>
      </p:sp>
      <p:sp>
        <p:nvSpPr>
          <p:cNvPr id="1046" name="Line 61"/>
          <p:cNvSpPr>
            <a:spLocks noChangeShapeType="1"/>
          </p:cNvSpPr>
          <p:nvPr/>
        </p:nvSpPr>
        <p:spPr bwMode="auto">
          <a:xfrm>
            <a:off x="5246688" y="6040438"/>
            <a:ext cx="1546225" cy="0"/>
          </a:xfrm>
          <a:prstGeom prst="line">
            <a:avLst/>
          </a:prstGeom>
          <a:noFill/>
          <a:ln w="9525">
            <a:solidFill>
              <a:schemeClr val="tx1"/>
            </a:solidFill>
            <a:round/>
            <a:headEnd type="triangle" w="med" len="med"/>
            <a:tailEnd type="triangle" w="med" len="med"/>
          </a:ln>
        </p:spPr>
        <p:txBody>
          <a:bodyPr/>
          <a:lstStyle/>
          <a:p>
            <a:endParaRPr lang="el-GR"/>
          </a:p>
        </p:txBody>
      </p:sp>
      <p:sp>
        <p:nvSpPr>
          <p:cNvPr id="1047" name="Line 62"/>
          <p:cNvSpPr>
            <a:spLocks noChangeShapeType="1"/>
          </p:cNvSpPr>
          <p:nvPr/>
        </p:nvSpPr>
        <p:spPr bwMode="auto">
          <a:xfrm>
            <a:off x="3730625" y="6040438"/>
            <a:ext cx="1501775" cy="0"/>
          </a:xfrm>
          <a:prstGeom prst="line">
            <a:avLst/>
          </a:prstGeom>
          <a:noFill/>
          <a:ln w="9525">
            <a:solidFill>
              <a:schemeClr val="tx1"/>
            </a:solidFill>
            <a:round/>
            <a:headEnd type="triangle" w="med" len="med"/>
            <a:tailEnd type="triangle" w="med" len="med"/>
          </a:ln>
        </p:spPr>
        <p:txBody>
          <a:bodyPr/>
          <a:lstStyle/>
          <a:p>
            <a:endParaRPr lang="el-GR"/>
          </a:p>
        </p:txBody>
      </p:sp>
      <p:grpSp>
        <p:nvGrpSpPr>
          <p:cNvPr id="1048" name="Group 63"/>
          <p:cNvGrpSpPr>
            <a:grpSpLocks/>
          </p:cNvGrpSpPr>
          <p:nvPr/>
        </p:nvGrpSpPr>
        <p:grpSpPr bwMode="auto">
          <a:xfrm>
            <a:off x="2963863" y="4059238"/>
            <a:ext cx="762000" cy="304800"/>
            <a:chOff x="672" y="3216"/>
            <a:chExt cx="480" cy="192"/>
          </a:xfrm>
        </p:grpSpPr>
        <p:sp>
          <p:nvSpPr>
            <p:cNvPr id="1100" name="Rectangle 64"/>
            <p:cNvSpPr>
              <a:spLocks noChangeArrowheads="1"/>
            </p:cNvSpPr>
            <p:nvPr/>
          </p:nvSpPr>
          <p:spPr bwMode="auto">
            <a:xfrm>
              <a:off x="672" y="3216"/>
              <a:ext cx="96" cy="192"/>
            </a:xfrm>
            <a:prstGeom prst="rect">
              <a:avLst/>
            </a:prstGeom>
            <a:solidFill>
              <a:srgbClr val="005CE4"/>
            </a:solidFill>
            <a:ln w="9525">
              <a:solidFill>
                <a:schemeClr val="tx1"/>
              </a:solidFill>
              <a:miter lim="800000"/>
              <a:headEnd/>
              <a:tailEnd/>
            </a:ln>
          </p:spPr>
          <p:txBody>
            <a:bodyPr wrap="none" anchor="ctr"/>
            <a:lstStyle/>
            <a:p>
              <a:endParaRPr lang="el-GR"/>
            </a:p>
          </p:txBody>
        </p:sp>
        <p:sp>
          <p:nvSpPr>
            <p:cNvPr id="1101" name="Rectangle 65"/>
            <p:cNvSpPr>
              <a:spLocks noChangeArrowheads="1"/>
            </p:cNvSpPr>
            <p:nvPr/>
          </p:nvSpPr>
          <p:spPr bwMode="auto">
            <a:xfrm>
              <a:off x="768" y="3216"/>
              <a:ext cx="96" cy="192"/>
            </a:xfrm>
            <a:prstGeom prst="rect">
              <a:avLst/>
            </a:prstGeom>
            <a:solidFill>
              <a:srgbClr val="005CE4"/>
            </a:solidFill>
            <a:ln w="9525">
              <a:solidFill>
                <a:schemeClr val="tx1"/>
              </a:solidFill>
              <a:miter lim="800000"/>
              <a:headEnd/>
              <a:tailEnd/>
            </a:ln>
          </p:spPr>
          <p:txBody>
            <a:bodyPr wrap="none" anchor="ctr"/>
            <a:lstStyle/>
            <a:p>
              <a:endParaRPr lang="el-GR"/>
            </a:p>
          </p:txBody>
        </p:sp>
        <p:sp>
          <p:nvSpPr>
            <p:cNvPr id="1102" name="Rectangle 66"/>
            <p:cNvSpPr>
              <a:spLocks noChangeArrowheads="1"/>
            </p:cNvSpPr>
            <p:nvPr/>
          </p:nvSpPr>
          <p:spPr bwMode="auto">
            <a:xfrm>
              <a:off x="864" y="3216"/>
              <a:ext cx="96" cy="192"/>
            </a:xfrm>
            <a:prstGeom prst="rect">
              <a:avLst/>
            </a:prstGeom>
            <a:solidFill>
              <a:srgbClr val="005CE4"/>
            </a:solidFill>
            <a:ln w="9525">
              <a:solidFill>
                <a:schemeClr val="tx1"/>
              </a:solidFill>
              <a:miter lim="800000"/>
              <a:headEnd/>
              <a:tailEnd/>
            </a:ln>
          </p:spPr>
          <p:txBody>
            <a:bodyPr wrap="none" anchor="ctr"/>
            <a:lstStyle/>
            <a:p>
              <a:endParaRPr lang="el-GR"/>
            </a:p>
          </p:txBody>
        </p:sp>
        <p:sp>
          <p:nvSpPr>
            <p:cNvPr id="1103" name="Rectangle 67"/>
            <p:cNvSpPr>
              <a:spLocks noChangeArrowheads="1"/>
            </p:cNvSpPr>
            <p:nvPr/>
          </p:nvSpPr>
          <p:spPr bwMode="auto">
            <a:xfrm>
              <a:off x="960" y="3216"/>
              <a:ext cx="96" cy="192"/>
            </a:xfrm>
            <a:prstGeom prst="rect">
              <a:avLst/>
            </a:prstGeom>
            <a:solidFill>
              <a:srgbClr val="005CE4"/>
            </a:solidFill>
            <a:ln w="9525">
              <a:solidFill>
                <a:schemeClr val="tx1"/>
              </a:solidFill>
              <a:miter lim="800000"/>
              <a:headEnd/>
              <a:tailEnd/>
            </a:ln>
          </p:spPr>
          <p:txBody>
            <a:bodyPr wrap="none" anchor="ctr"/>
            <a:lstStyle/>
            <a:p>
              <a:endParaRPr lang="el-GR"/>
            </a:p>
          </p:txBody>
        </p:sp>
        <p:sp>
          <p:nvSpPr>
            <p:cNvPr id="1104" name="Rectangle 68"/>
            <p:cNvSpPr>
              <a:spLocks noChangeArrowheads="1"/>
            </p:cNvSpPr>
            <p:nvPr/>
          </p:nvSpPr>
          <p:spPr bwMode="auto">
            <a:xfrm>
              <a:off x="1056" y="3216"/>
              <a:ext cx="96" cy="192"/>
            </a:xfrm>
            <a:prstGeom prst="rect">
              <a:avLst/>
            </a:prstGeom>
            <a:solidFill>
              <a:srgbClr val="005CE4"/>
            </a:solidFill>
            <a:ln w="9525">
              <a:solidFill>
                <a:schemeClr val="tx1"/>
              </a:solidFill>
              <a:miter lim="800000"/>
              <a:headEnd/>
              <a:tailEnd/>
            </a:ln>
          </p:spPr>
          <p:txBody>
            <a:bodyPr wrap="none" anchor="ctr"/>
            <a:lstStyle/>
            <a:p>
              <a:endParaRPr lang="el-GR"/>
            </a:p>
          </p:txBody>
        </p:sp>
      </p:grpSp>
      <p:grpSp>
        <p:nvGrpSpPr>
          <p:cNvPr id="1049" name="Group 69"/>
          <p:cNvGrpSpPr>
            <a:grpSpLocks/>
          </p:cNvGrpSpPr>
          <p:nvPr/>
        </p:nvGrpSpPr>
        <p:grpSpPr bwMode="auto">
          <a:xfrm>
            <a:off x="3725863" y="4059238"/>
            <a:ext cx="762000" cy="304800"/>
            <a:chOff x="672" y="3216"/>
            <a:chExt cx="480" cy="192"/>
          </a:xfrm>
        </p:grpSpPr>
        <p:sp>
          <p:nvSpPr>
            <p:cNvPr id="1095" name="Rectangle 70"/>
            <p:cNvSpPr>
              <a:spLocks noChangeArrowheads="1"/>
            </p:cNvSpPr>
            <p:nvPr/>
          </p:nvSpPr>
          <p:spPr bwMode="auto">
            <a:xfrm>
              <a:off x="672"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6" name="Rectangle 71"/>
            <p:cNvSpPr>
              <a:spLocks noChangeArrowheads="1"/>
            </p:cNvSpPr>
            <p:nvPr/>
          </p:nvSpPr>
          <p:spPr bwMode="auto">
            <a:xfrm>
              <a:off x="768"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7" name="Rectangle 72"/>
            <p:cNvSpPr>
              <a:spLocks noChangeArrowheads="1"/>
            </p:cNvSpPr>
            <p:nvPr/>
          </p:nvSpPr>
          <p:spPr bwMode="auto">
            <a:xfrm>
              <a:off x="864"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8" name="Rectangle 73"/>
            <p:cNvSpPr>
              <a:spLocks noChangeArrowheads="1"/>
            </p:cNvSpPr>
            <p:nvPr/>
          </p:nvSpPr>
          <p:spPr bwMode="auto">
            <a:xfrm>
              <a:off x="960"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9" name="Rectangle 74"/>
            <p:cNvSpPr>
              <a:spLocks noChangeArrowheads="1"/>
            </p:cNvSpPr>
            <p:nvPr/>
          </p:nvSpPr>
          <p:spPr bwMode="auto">
            <a:xfrm>
              <a:off x="1056"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grpSp>
      <p:grpSp>
        <p:nvGrpSpPr>
          <p:cNvPr id="1050" name="Group 75"/>
          <p:cNvGrpSpPr>
            <a:grpSpLocks/>
          </p:cNvGrpSpPr>
          <p:nvPr/>
        </p:nvGrpSpPr>
        <p:grpSpPr bwMode="auto">
          <a:xfrm>
            <a:off x="4487863" y="4059238"/>
            <a:ext cx="762000" cy="304800"/>
            <a:chOff x="672" y="3216"/>
            <a:chExt cx="480" cy="192"/>
          </a:xfrm>
        </p:grpSpPr>
        <p:sp>
          <p:nvSpPr>
            <p:cNvPr id="1090" name="Rectangle 76"/>
            <p:cNvSpPr>
              <a:spLocks noChangeArrowheads="1"/>
            </p:cNvSpPr>
            <p:nvPr/>
          </p:nvSpPr>
          <p:spPr bwMode="auto">
            <a:xfrm>
              <a:off x="672"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1" name="Rectangle 77"/>
            <p:cNvSpPr>
              <a:spLocks noChangeArrowheads="1"/>
            </p:cNvSpPr>
            <p:nvPr/>
          </p:nvSpPr>
          <p:spPr bwMode="auto">
            <a:xfrm>
              <a:off x="768"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2" name="Rectangle 78"/>
            <p:cNvSpPr>
              <a:spLocks noChangeArrowheads="1"/>
            </p:cNvSpPr>
            <p:nvPr/>
          </p:nvSpPr>
          <p:spPr bwMode="auto">
            <a:xfrm>
              <a:off x="864"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3" name="Rectangle 79"/>
            <p:cNvSpPr>
              <a:spLocks noChangeArrowheads="1"/>
            </p:cNvSpPr>
            <p:nvPr/>
          </p:nvSpPr>
          <p:spPr bwMode="auto">
            <a:xfrm>
              <a:off x="960"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sp>
          <p:nvSpPr>
            <p:cNvPr id="1094" name="Rectangle 80"/>
            <p:cNvSpPr>
              <a:spLocks noChangeArrowheads="1"/>
            </p:cNvSpPr>
            <p:nvPr/>
          </p:nvSpPr>
          <p:spPr bwMode="auto">
            <a:xfrm>
              <a:off x="1056" y="3216"/>
              <a:ext cx="96" cy="192"/>
            </a:xfrm>
            <a:prstGeom prst="rect">
              <a:avLst/>
            </a:prstGeom>
            <a:solidFill>
              <a:schemeClr val="accent1"/>
            </a:solidFill>
            <a:ln w="9525">
              <a:solidFill>
                <a:schemeClr val="tx1"/>
              </a:solidFill>
              <a:miter lim="800000"/>
              <a:headEnd/>
              <a:tailEnd/>
            </a:ln>
          </p:spPr>
          <p:txBody>
            <a:bodyPr wrap="none" anchor="ctr"/>
            <a:lstStyle/>
            <a:p>
              <a:endParaRPr lang="el-GR"/>
            </a:p>
          </p:txBody>
        </p:sp>
      </p:grpSp>
      <p:sp>
        <p:nvSpPr>
          <p:cNvPr id="241745" name="Line 81"/>
          <p:cNvSpPr>
            <a:spLocks noChangeShapeType="1"/>
          </p:cNvSpPr>
          <p:nvPr/>
        </p:nvSpPr>
        <p:spPr bwMode="auto">
          <a:xfrm>
            <a:off x="3725863" y="4364038"/>
            <a:ext cx="1524000" cy="1143000"/>
          </a:xfrm>
          <a:prstGeom prst="line">
            <a:avLst/>
          </a:prstGeom>
          <a:noFill/>
          <a:ln w="12700">
            <a:solidFill>
              <a:schemeClr val="tx1"/>
            </a:solidFill>
            <a:round/>
            <a:headEnd/>
            <a:tailEnd type="triangle" w="med" len="med"/>
          </a:ln>
        </p:spPr>
        <p:txBody>
          <a:bodyPr wrap="none" lIns="90488" tIns="44450" rIns="90488" bIns="44450" anchor="ctr"/>
          <a:lstStyle/>
          <a:p>
            <a:endParaRPr lang="el-GR"/>
          </a:p>
        </p:txBody>
      </p:sp>
      <p:grpSp>
        <p:nvGrpSpPr>
          <p:cNvPr id="13" name="Group 82"/>
          <p:cNvGrpSpPr>
            <a:grpSpLocks/>
          </p:cNvGrpSpPr>
          <p:nvPr/>
        </p:nvGrpSpPr>
        <p:grpSpPr bwMode="auto">
          <a:xfrm>
            <a:off x="4587875" y="4424363"/>
            <a:ext cx="1882775" cy="966787"/>
            <a:chOff x="2140" y="2560"/>
            <a:chExt cx="1186" cy="609"/>
          </a:xfrm>
        </p:grpSpPr>
        <p:grpSp>
          <p:nvGrpSpPr>
            <p:cNvPr id="1074" name="Group 83"/>
            <p:cNvGrpSpPr>
              <a:grpSpLocks/>
            </p:cNvGrpSpPr>
            <p:nvPr/>
          </p:nvGrpSpPr>
          <p:grpSpPr bwMode="auto">
            <a:xfrm>
              <a:off x="2571" y="2560"/>
              <a:ext cx="755" cy="609"/>
              <a:chOff x="3559" y="2053"/>
              <a:chExt cx="912" cy="912"/>
            </a:xfrm>
          </p:grpSpPr>
          <p:sp>
            <p:nvSpPr>
              <p:cNvPr id="1076" name="Line 84"/>
              <p:cNvSpPr>
                <a:spLocks noChangeShapeType="1"/>
              </p:cNvSpPr>
              <p:nvPr/>
            </p:nvSpPr>
            <p:spPr bwMode="auto">
              <a:xfrm>
                <a:off x="3559" y="2053"/>
                <a:ext cx="0" cy="912"/>
              </a:xfrm>
              <a:prstGeom prst="line">
                <a:avLst/>
              </a:prstGeom>
              <a:noFill/>
              <a:ln w="9525">
                <a:solidFill>
                  <a:schemeClr val="tx1"/>
                </a:solidFill>
                <a:round/>
                <a:headEnd type="triangle" w="med" len="med"/>
                <a:tailEnd/>
              </a:ln>
            </p:spPr>
            <p:txBody>
              <a:bodyPr wrap="none" anchor="ctr"/>
              <a:lstStyle/>
              <a:p>
                <a:endParaRPr lang="el-GR"/>
              </a:p>
            </p:txBody>
          </p:sp>
          <p:sp>
            <p:nvSpPr>
              <p:cNvPr id="1077" name="Line 85"/>
              <p:cNvSpPr>
                <a:spLocks noChangeShapeType="1"/>
              </p:cNvSpPr>
              <p:nvPr/>
            </p:nvSpPr>
            <p:spPr bwMode="auto">
              <a:xfrm rot="5400000">
                <a:off x="4015" y="2509"/>
                <a:ext cx="0" cy="912"/>
              </a:xfrm>
              <a:prstGeom prst="line">
                <a:avLst/>
              </a:prstGeom>
              <a:noFill/>
              <a:ln w="9525">
                <a:solidFill>
                  <a:schemeClr val="tx1"/>
                </a:solidFill>
                <a:round/>
                <a:headEnd type="triangle" w="med" len="med"/>
                <a:tailEnd/>
              </a:ln>
            </p:spPr>
            <p:txBody>
              <a:bodyPr wrap="none" anchor="ctr"/>
              <a:lstStyle/>
              <a:p>
                <a:endParaRPr lang="el-GR"/>
              </a:p>
            </p:txBody>
          </p:sp>
          <p:sp>
            <p:nvSpPr>
              <p:cNvPr id="1078" name="Line 86"/>
              <p:cNvSpPr>
                <a:spLocks noChangeShapeType="1"/>
              </p:cNvSpPr>
              <p:nvPr/>
            </p:nvSpPr>
            <p:spPr bwMode="auto">
              <a:xfrm flipV="1">
                <a:off x="3607" y="2149"/>
                <a:ext cx="768" cy="672"/>
              </a:xfrm>
              <a:prstGeom prst="line">
                <a:avLst/>
              </a:prstGeom>
              <a:noFill/>
              <a:ln w="28575" cap="rnd">
                <a:solidFill>
                  <a:schemeClr val="tx2"/>
                </a:solidFill>
                <a:prstDash val="sysDot"/>
                <a:round/>
                <a:headEnd/>
                <a:tailEnd/>
              </a:ln>
            </p:spPr>
            <p:txBody>
              <a:bodyPr wrap="none" anchor="ctr"/>
              <a:lstStyle/>
              <a:p>
                <a:endParaRPr lang="el-GR"/>
              </a:p>
            </p:txBody>
          </p:sp>
          <p:sp>
            <p:nvSpPr>
              <p:cNvPr id="1079" name="Oval 87"/>
              <p:cNvSpPr>
                <a:spLocks noChangeArrowheads="1"/>
              </p:cNvSpPr>
              <p:nvPr/>
            </p:nvSpPr>
            <p:spPr bwMode="auto">
              <a:xfrm>
                <a:off x="3655" y="2677"/>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0" name="Oval 88"/>
              <p:cNvSpPr>
                <a:spLocks noChangeArrowheads="1"/>
              </p:cNvSpPr>
              <p:nvPr/>
            </p:nvSpPr>
            <p:spPr bwMode="auto">
              <a:xfrm>
                <a:off x="4183" y="2197"/>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1" name="Oval 89"/>
              <p:cNvSpPr>
                <a:spLocks noChangeArrowheads="1"/>
              </p:cNvSpPr>
              <p:nvPr/>
            </p:nvSpPr>
            <p:spPr bwMode="auto">
              <a:xfrm>
                <a:off x="3751" y="2581"/>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2" name="Oval 90"/>
              <p:cNvSpPr>
                <a:spLocks noChangeArrowheads="1"/>
              </p:cNvSpPr>
              <p:nvPr/>
            </p:nvSpPr>
            <p:spPr bwMode="auto">
              <a:xfrm>
                <a:off x="3847" y="2581"/>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3" name="Oval 91"/>
              <p:cNvSpPr>
                <a:spLocks noChangeArrowheads="1"/>
              </p:cNvSpPr>
              <p:nvPr/>
            </p:nvSpPr>
            <p:spPr bwMode="auto">
              <a:xfrm>
                <a:off x="4039" y="2389"/>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4" name="Oval 92"/>
              <p:cNvSpPr>
                <a:spLocks noChangeArrowheads="1"/>
              </p:cNvSpPr>
              <p:nvPr/>
            </p:nvSpPr>
            <p:spPr bwMode="auto">
              <a:xfrm>
                <a:off x="4135" y="2293"/>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085" name="Oval 93"/>
              <p:cNvSpPr>
                <a:spLocks noChangeArrowheads="1"/>
              </p:cNvSpPr>
              <p:nvPr/>
            </p:nvSpPr>
            <p:spPr bwMode="auto">
              <a:xfrm>
                <a:off x="4279" y="2245"/>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grpSp>
            <p:nvGrpSpPr>
              <p:cNvPr id="1086" name="Group 94"/>
              <p:cNvGrpSpPr>
                <a:grpSpLocks/>
              </p:cNvGrpSpPr>
              <p:nvPr/>
            </p:nvGrpSpPr>
            <p:grpSpPr bwMode="auto">
              <a:xfrm>
                <a:off x="3560" y="2533"/>
                <a:ext cx="486" cy="432"/>
                <a:chOff x="3217" y="2064"/>
                <a:chExt cx="486" cy="432"/>
              </a:xfrm>
            </p:grpSpPr>
            <p:sp>
              <p:nvSpPr>
                <p:cNvPr id="1088" name="Line 95"/>
                <p:cNvSpPr>
                  <a:spLocks noChangeShapeType="1"/>
                </p:cNvSpPr>
                <p:nvPr/>
              </p:nvSpPr>
              <p:spPr bwMode="auto">
                <a:xfrm>
                  <a:off x="3696" y="2064"/>
                  <a:ext cx="0" cy="432"/>
                </a:xfrm>
                <a:prstGeom prst="line">
                  <a:avLst/>
                </a:prstGeom>
                <a:noFill/>
                <a:ln w="9525">
                  <a:solidFill>
                    <a:schemeClr val="tx1"/>
                  </a:solidFill>
                  <a:prstDash val="dash"/>
                  <a:round/>
                  <a:headEnd/>
                  <a:tailEnd/>
                </a:ln>
              </p:spPr>
              <p:txBody>
                <a:bodyPr wrap="none" anchor="ctr"/>
                <a:lstStyle/>
                <a:p>
                  <a:endParaRPr lang="el-GR"/>
                </a:p>
              </p:txBody>
            </p:sp>
            <p:sp>
              <p:nvSpPr>
                <p:cNvPr id="1089" name="Line 96"/>
                <p:cNvSpPr>
                  <a:spLocks noChangeShapeType="1"/>
                </p:cNvSpPr>
                <p:nvPr/>
              </p:nvSpPr>
              <p:spPr bwMode="auto">
                <a:xfrm flipH="1">
                  <a:off x="3217" y="2066"/>
                  <a:ext cx="486" cy="0"/>
                </a:xfrm>
                <a:prstGeom prst="line">
                  <a:avLst/>
                </a:prstGeom>
                <a:noFill/>
                <a:ln w="9525">
                  <a:solidFill>
                    <a:schemeClr val="tx1"/>
                  </a:solidFill>
                  <a:prstDash val="dash"/>
                  <a:round/>
                  <a:headEnd/>
                  <a:tailEnd/>
                </a:ln>
              </p:spPr>
              <p:txBody>
                <a:bodyPr wrap="none" anchor="ctr"/>
                <a:lstStyle/>
                <a:p>
                  <a:endParaRPr lang="el-GR"/>
                </a:p>
              </p:txBody>
            </p:sp>
          </p:grpSp>
          <p:sp>
            <p:nvSpPr>
              <p:cNvPr id="1087" name="Oval 97"/>
              <p:cNvSpPr>
                <a:spLocks noChangeArrowheads="1"/>
              </p:cNvSpPr>
              <p:nvPr/>
            </p:nvSpPr>
            <p:spPr bwMode="auto">
              <a:xfrm>
                <a:off x="4015" y="2509"/>
                <a:ext cx="48" cy="48"/>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grpSp>
        <p:sp>
          <p:nvSpPr>
            <p:cNvPr id="1075" name="AutoShape 98"/>
            <p:cNvSpPr>
              <a:spLocks noChangeArrowheads="1"/>
            </p:cNvSpPr>
            <p:nvPr/>
          </p:nvSpPr>
          <p:spPr bwMode="auto">
            <a:xfrm>
              <a:off x="2140" y="2822"/>
              <a:ext cx="263" cy="198"/>
            </a:xfrm>
            <a:prstGeom prst="notchedRightArrow">
              <a:avLst>
                <a:gd name="adj1" fmla="val 50000"/>
                <a:gd name="adj2" fmla="val 33207"/>
              </a:avLst>
            </a:prstGeom>
            <a:solidFill>
              <a:schemeClr val="accent1"/>
            </a:solidFill>
            <a:ln w="9525">
              <a:solidFill>
                <a:schemeClr val="tx1"/>
              </a:solidFill>
              <a:miter lim="800000"/>
              <a:headEnd/>
              <a:tailEnd/>
            </a:ln>
          </p:spPr>
          <p:txBody>
            <a:bodyPr wrap="none" anchor="ctr"/>
            <a:lstStyle/>
            <a:p>
              <a:endParaRPr lang="el-GR"/>
            </a:p>
          </p:txBody>
        </p:sp>
      </p:grpSp>
      <p:grpSp>
        <p:nvGrpSpPr>
          <p:cNvPr id="16" name="Group 99"/>
          <p:cNvGrpSpPr>
            <a:grpSpLocks/>
          </p:cNvGrpSpPr>
          <p:nvPr/>
        </p:nvGrpSpPr>
        <p:grpSpPr bwMode="auto">
          <a:xfrm>
            <a:off x="6083308" y="4718050"/>
            <a:ext cx="2517778" cy="708025"/>
            <a:chOff x="3429" y="2706"/>
            <a:chExt cx="1586" cy="446"/>
          </a:xfrm>
        </p:grpSpPr>
        <p:sp>
          <p:nvSpPr>
            <p:cNvPr id="1072" name="AutoShape 100"/>
            <p:cNvSpPr>
              <a:spLocks noChangeArrowheads="1"/>
            </p:cNvSpPr>
            <p:nvPr/>
          </p:nvSpPr>
          <p:spPr bwMode="auto">
            <a:xfrm>
              <a:off x="3429" y="2803"/>
              <a:ext cx="263" cy="198"/>
            </a:xfrm>
            <a:prstGeom prst="notchedRightArrow">
              <a:avLst>
                <a:gd name="adj1" fmla="val 50000"/>
                <a:gd name="adj2" fmla="val 33207"/>
              </a:avLst>
            </a:prstGeom>
            <a:solidFill>
              <a:schemeClr val="accent1"/>
            </a:solidFill>
            <a:ln w="9525">
              <a:solidFill>
                <a:schemeClr val="tx1"/>
              </a:solidFill>
              <a:miter lim="800000"/>
              <a:headEnd/>
              <a:tailEnd/>
            </a:ln>
          </p:spPr>
          <p:txBody>
            <a:bodyPr wrap="none" anchor="ctr"/>
            <a:lstStyle/>
            <a:p>
              <a:endParaRPr lang="el-GR"/>
            </a:p>
          </p:txBody>
        </p:sp>
        <p:sp>
          <p:nvSpPr>
            <p:cNvPr id="1073" name="Text Box 101"/>
            <p:cNvSpPr txBox="1">
              <a:spLocks noChangeArrowheads="1"/>
            </p:cNvSpPr>
            <p:nvPr/>
          </p:nvSpPr>
          <p:spPr bwMode="auto">
            <a:xfrm>
              <a:off x="3842" y="2706"/>
              <a:ext cx="1173" cy="446"/>
            </a:xfrm>
            <a:prstGeom prst="rect">
              <a:avLst/>
            </a:prstGeom>
            <a:noFill/>
            <a:ln w="9525">
              <a:noFill/>
              <a:miter lim="800000"/>
              <a:headEnd/>
              <a:tailEnd/>
            </a:ln>
          </p:spPr>
          <p:txBody>
            <a:bodyPr wrap="none">
              <a:spAutoFit/>
            </a:bodyPr>
            <a:lstStyle/>
            <a:p>
              <a:pPr algn="l"/>
              <a:r>
                <a:rPr lang="en-US" sz="2000" dirty="0" smtClean="0">
                  <a:solidFill>
                    <a:schemeClr val="folHlink"/>
                  </a:solidFill>
                  <a:latin typeface="Times New Roman" pitchFamily="18" charset="0"/>
                </a:rPr>
                <a:t>Regression </a:t>
              </a:r>
            </a:p>
            <a:p>
              <a:pPr algn="l"/>
              <a:r>
                <a:rPr lang="en-US" sz="2000" dirty="0" smtClean="0">
                  <a:solidFill>
                    <a:schemeClr val="folHlink"/>
                  </a:solidFill>
                  <a:latin typeface="Times New Roman" pitchFamily="18" charset="0"/>
                </a:rPr>
                <a:t>Parameters (</a:t>
              </a:r>
              <a:r>
                <a:rPr lang="en-US" sz="2000" dirty="0" err="1" smtClean="0">
                  <a:solidFill>
                    <a:schemeClr val="folHlink"/>
                  </a:solidFill>
                  <a:latin typeface="Times New Roman" pitchFamily="18" charset="0"/>
                </a:rPr>
                <a:t>a,b</a:t>
              </a:r>
              <a:r>
                <a:rPr lang="en-US" sz="2000" dirty="0" smtClean="0">
                  <a:solidFill>
                    <a:schemeClr val="folHlink"/>
                  </a:solidFill>
                  <a:latin typeface="Times New Roman" pitchFamily="18" charset="0"/>
                </a:rPr>
                <a:t>)</a:t>
              </a:r>
              <a:endParaRPr lang="en-US" sz="2000" dirty="0">
                <a:solidFill>
                  <a:schemeClr val="folHlink"/>
                </a:solidFill>
                <a:latin typeface="Times New Roman" pitchFamily="18" charset="0"/>
              </a:endParaRPr>
            </a:p>
          </p:txBody>
        </p:sp>
      </p:grpSp>
      <p:grpSp>
        <p:nvGrpSpPr>
          <p:cNvPr id="1054" name="Group 102"/>
          <p:cNvGrpSpPr>
            <a:grpSpLocks/>
          </p:cNvGrpSpPr>
          <p:nvPr/>
        </p:nvGrpSpPr>
        <p:grpSpPr bwMode="auto">
          <a:xfrm>
            <a:off x="3570288" y="5507038"/>
            <a:ext cx="762000" cy="304800"/>
            <a:chOff x="1933" y="3984"/>
            <a:chExt cx="480" cy="192"/>
          </a:xfrm>
        </p:grpSpPr>
        <p:sp>
          <p:nvSpPr>
            <p:cNvPr id="1067" name="Rectangle 103"/>
            <p:cNvSpPr>
              <a:spLocks noChangeArrowheads="1"/>
            </p:cNvSpPr>
            <p:nvPr/>
          </p:nvSpPr>
          <p:spPr bwMode="auto">
            <a:xfrm>
              <a:off x="1933" y="3984"/>
              <a:ext cx="96" cy="192"/>
            </a:xfrm>
            <a:prstGeom prst="rect">
              <a:avLst/>
            </a:prstGeom>
            <a:noFill/>
            <a:ln w="9525">
              <a:solidFill>
                <a:schemeClr val="tx1"/>
              </a:solidFill>
              <a:miter lim="800000"/>
              <a:headEnd/>
              <a:tailEnd/>
            </a:ln>
          </p:spPr>
          <p:txBody>
            <a:bodyPr wrap="none" anchor="ctr"/>
            <a:lstStyle/>
            <a:p>
              <a:endParaRPr lang="el-GR"/>
            </a:p>
          </p:txBody>
        </p:sp>
        <p:sp>
          <p:nvSpPr>
            <p:cNvPr id="1068" name="Rectangle 104"/>
            <p:cNvSpPr>
              <a:spLocks noChangeArrowheads="1"/>
            </p:cNvSpPr>
            <p:nvPr/>
          </p:nvSpPr>
          <p:spPr bwMode="auto">
            <a:xfrm>
              <a:off x="2029" y="3984"/>
              <a:ext cx="96" cy="192"/>
            </a:xfrm>
            <a:prstGeom prst="rect">
              <a:avLst/>
            </a:prstGeom>
            <a:noFill/>
            <a:ln w="9525">
              <a:solidFill>
                <a:schemeClr val="tx1"/>
              </a:solidFill>
              <a:miter lim="800000"/>
              <a:headEnd/>
              <a:tailEnd/>
            </a:ln>
          </p:spPr>
          <p:txBody>
            <a:bodyPr wrap="none" anchor="ctr"/>
            <a:lstStyle/>
            <a:p>
              <a:endParaRPr lang="el-GR"/>
            </a:p>
          </p:txBody>
        </p:sp>
        <p:sp>
          <p:nvSpPr>
            <p:cNvPr id="1069" name="Rectangle 105"/>
            <p:cNvSpPr>
              <a:spLocks noChangeArrowheads="1"/>
            </p:cNvSpPr>
            <p:nvPr/>
          </p:nvSpPr>
          <p:spPr bwMode="auto">
            <a:xfrm>
              <a:off x="2125" y="3984"/>
              <a:ext cx="96" cy="192"/>
            </a:xfrm>
            <a:prstGeom prst="rect">
              <a:avLst/>
            </a:prstGeom>
            <a:noFill/>
            <a:ln w="9525">
              <a:solidFill>
                <a:schemeClr val="tx1"/>
              </a:solidFill>
              <a:miter lim="800000"/>
              <a:headEnd/>
              <a:tailEnd/>
            </a:ln>
          </p:spPr>
          <p:txBody>
            <a:bodyPr wrap="none" anchor="ctr"/>
            <a:lstStyle/>
            <a:p>
              <a:endParaRPr lang="el-GR"/>
            </a:p>
          </p:txBody>
        </p:sp>
        <p:sp>
          <p:nvSpPr>
            <p:cNvPr id="1070" name="Rectangle 106"/>
            <p:cNvSpPr>
              <a:spLocks noChangeArrowheads="1"/>
            </p:cNvSpPr>
            <p:nvPr/>
          </p:nvSpPr>
          <p:spPr bwMode="auto">
            <a:xfrm>
              <a:off x="2221" y="3984"/>
              <a:ext cx="96" cy="192"/>
            </a:xfrm>
            <a:prstGeom prst="rect">
              <a:avLst/>
            </a:prstGeom>
            <a:noFill/>
            <a:ln w="9525">
              <a:solidFill>
                <a:schemeClr val="tx1"/>
              </a:solidFill>
              <a:miter lim="800000"/>
              <a:headEnd/>
              <a:tailEnd/>
            </a:ln>
          </p:spPr>
          <p:txBody>
            <a:bodyPr wrap="none" anchor="ctr"/>
            <a:lstStyle/>
            <a:p>
              <a:endParaRPr lang="el-GR"/>
            </a:p>
          </p:txBody>
        </p:sp>
        <p:sp>
          <p:nvSpPr>
            <p:cNvPr id="1071" name="Rectangle 107"/>
            <p:cNvSpPr>
              <a:spLocks noChangeArrowheads="1"/>
            </p:cNvSpPr>
            <p:nvPr/>
          </p:nvSpPr>
          <p:spPr bwMode="auto">
            <a:xfrm>
              <a:off x="2317" y="3984"/>
              <a:ext cx="96" cy="192"/>
            </a:xfrm>
            <a:prstGeom prst="rect">
              <a:avLst/>
            </a:prstGeom>
            <a:noFill/>
            <a:ln w="9525">
              <a:solidFill>
                <a:schemeClr val="tx1"/>
              </a:solidFill>
              <a:miter lim="800000"/>
              <a:headEnd/>
              <a:tailEnd/>
            </a:ln>
          </p:spPr>
          <p:txBody>
            <a:bodyPr wrap="none" anchor="ctr"/>
            <a:lstStyle/>
            <a:p>
              <a:endParaRPr lang="el-GR"/>
            </a:p>
          </p:txBody>
        </p:sp>
      </p:grpSp>
      <p:grpSp>
        <p:nvGrpSpPr>
          <p:cNvPr id="18" name="Group 108"/>
          <p:cNvGrpSpPr>
            <a:grpSpLocks/>
          </p:cNvGrpSpPr>
          <p:nvPr/>
        </p:nvGrpSpPr>
        <p:grpSpPr bwMode="auto">
          <a:xfrm>
            <a:off x="2201863" y="5510213"/>
            <a:ext cx="1524000" cy="301625"/>
            <a:chOff x="3307" y="3469"/>
            <a:chExt cx="960" cy="192"/>
          </a:xfrm>
        </p:grpSpPr>
        <p:grpSp>
          <p:nvGrpSpPr>
            <p:cNvPr id="1056" name="Group 109"/>
            <p:cNvGrpSpPr>
              <a:grpSpLocks/>
            </p:cNvGrpSpPr>
            <p:nvPr/>
          </p:nvGrpSpPr>
          <p:grpSpPr bwMode="auto">
            <a:xfrm>
              <a:off x="3307" y="3469"/>
              <a:ext cx="480" cy="192"/>
              <a:chOff x="672" y="3216"/>
              <a:chExt cx="480" cy="192"/>
            </a:xfrm>
          </p:grpSpPr>
          <p:sp>
            <p:nvSpPr>
              <p:cNvPr id="1062" name="Rectangle 110"/>
              <p:cNvSpPr>
                <a:spLocks noChangeArrowheads="1"/>
              </p:cNvSpPr>
              <p:nvPr/>
            </p:nvSpPr>
            <p:spPr bwMode="auto">
              <a:xfrm>
                <a:off x="672" y="3216"/>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3" name="Rectangle 111"/>
              <p:cNvSpPr>
                <a:spLocks noChangeArrowheads="1"/>
              </p:cNvSpPr>
              <p:nvPr/>
            </p:nvSpPr>
            <p:spPr bwMode="auto">
              <a:xfrm>
                <a:off x="768" y="3216"/>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4" name="Rectangle 112"/>
              <p:cNvSpPr>
                <a:spLocks noChangeArrowheads="1"/>
              </p:cNvSpPr>
              <p:nvPr/>
            </p:nvSpPr>
            <p:spPr bwMode="auto">
              <a:xfrm>
                <a:off x="864" y="3216"/>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5" name="Rectangle 113"/>
              <p:cNvSpPr>
                <a:spLocks noChangeArrowheads="1"/>
              </p:cNvSpPr>
              <p:nvPr/>
            </p:nvSpPr>
            <p:spPr bwMode="auto">
              <a:xfrm>
                <a:off x="960" y="3216"/>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6" name="Rectangle 114"/>
              <p:cNvSpPr>
                <a:spLocks noChangeArrowheads="1"/>
              </p:cNvSpPr>
              <p:nvPr/>
            </p:nvSpPr>
            <p:spPr bwMode="auto">
              <a:xfrm>
                <a:off x="1056" y="3216"/>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grpSp>
        <p:sp>
          <p:nvSpPr>
            <p:cNvPr id="1057" name="Rectangle 115"/>
            <p:cNvSpPr>
              <a:spLocks noChangeArrowheads="1"/>
            </p:cNvSpPr>
            <p:nvPr/>
          </p:nvSpPr>
          <p:spPr bwMode="auto">
            <a:xfrm>
              <a:off x="3787" y="3469"/>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58" name="Rectangle 116"/>
            <p:cNvSpPr>
              <a:spLocks noChangeArrowheads="1"/>
            </p:cNvSpPr>
            <p:nvPr/>
          </p:nvSpPr>
          <p:spPr bwMode="auto">
            <a:xfrm>
              <a:off x="3883" y="3469"/>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59" name="Rectangle 117"/>
            <p:cNvSpPr>
              <a:spLocks noChangeArrowheads="1"/>
            </p:cNvSpPr>
            <p:nvPr/>
          </p:nvSpPr>
          <p:spPr bwMode="auto">
            <a:xfrm>
              <a:off x="3979" y="3469"/>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0" name="Rectangle 118"/>
            <p:cNvSpPr>
              <a:spLocks noChangeArrowheads="1"/>
            </p:cNvSpPr>
            <p:nvPr/>
          </p:nvSpPr>
          <p:spPr bwMode="auto">
            <a:xfrm>
              <a:off x="4075" y="3469"/>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sp>
          <p:nvSpPr>
            <p:cNvPr id="1061" name="Rectangle 119"/>
            <p:cNvSpPr>
              <a:spLocks noChangeArrowheads="1"/>
            </p:cNvSpPr>
            <p:nvPr/>
          </p:nvSpPr>
          <p:spPr bwMode="auto">
            <a:xfrm>
              <a:off x="4171" y="3469"/>
              <a:ext cx="96" cy="192"/>
            </a:xfrm>
            <a:prstGeom prst="rect">
              <a:avLst/>
            </a:prstGeom>
            <a:solidFill>
              <a:srgbClr val="00CC00"/>
            </a:solidFill>
            <a:ln w="9525">
              <a:solidFill>
                <a:schemeClr val="tx1"/>
              </a:solidFill>
              <a:miter lim="800000"/>
              <a:headEnd/>
              <a:tailEnd/>
            </a:ln>
          </p:spPr>
          <p:txBody>
            <a:bodyPr wrap="none" anchor="ctr"/>
            <a:lstStyle/>
            <a:p>
              <a:endParaRPr lang="el-GR"/>
            </a:p>
          </p:txBody>
        </p:sp>
      </p:grpSp>
      <p:sp>
        <p:nvSpPr>
          <p:cNvPr id="120"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28</a:t>
            </a:fld>
            <a:endParaRPr lang="el-GR" dirty="0"/>
          </a:p>
        </p:txBody>
      </p:sp>
    </p:spTree>
    <p:custDataLst>
      <p:tags r:id="rId2"/>
    </p:custDataLst>
  </p:cSld>
  <p:clrMapOvr>
    <a:masterClrMapping/>
  </p:clrMapOvr>
  <p:transition advTm="3110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childTnLst>
                                </p:cTn>
                              </p:par>
                              <p:par>
                                <p:cTn id="7" presetID="63" presetClass="path" presetSubtype="0" accel="50000" decel="50000" fill="hold" nodeType="withEffect">
                                  <p:stCondLst>
                                    <p:cond delay="0"/>
                                  </p:stCondLst>
                                  <p:childTnLst>
                                    <p:animMotion origin="layout" path="M -1.94444E-6 -2.96296E-6 L 0.33334 -2.96296E-6 " pathEditMode="relative" rAng="0" ptsTypes="AA">
                                      <p:cBhvr>
                                        <p:cTn id="8" dur="2000" fill="hold"/>
                                        <p:tgtEl>
                                          <p:spTgt spid="18"/>
                                        </p:tgtEl>
                                        <p:attrNameLst>
                                          <p:attrName>ppt_x</p:attrName>
                                          <p:attrName>ppt_y</p:attrName>
                                        </p:attrNameLst>
                                      </p:cBhvr>
                                      <p:rCtr x="167" y="0"/>
                                    </p:animMotion>
                                  </p:childTnLst>
                                </p:cTn>
                              </p:par>
                            </p:childTnLst>
                          </p:cTn>
                        </p:par>
                        <p:par>
                          <p:cTn id="9" fill="hold">
                            <p:stCondLst>
                              <p:cond delay="2000"/>
                            </p:stCondLst>
                            <p:childTnLst>
                              <p:par>
                                <p:cTn id="10" presetID="1" presetClass="entr" presetSubtype="0" fill="hold" grpId="0" nodeType="afterEffect">
                                  <p:stCondLst>
                                    <p:cond delay="0"/>
                                  </p:stCondLst>
                                  <p:childTnLst>
                                    <p:set>
                                      <p:cBhvr>
                                        <p:cTn id="11" dur="1" fill="hold">
                                          <p:stCondLst>
                                            <p:cond delay="499"/>
                                          </p:stCondLst>
                                        </p:cTn>
                                        <p:tgtEl>
                                          <p:spTgt spid="241745"/>
                                        </p:tgtEl>
                                        <p:attrNameLst>
                                          <p:attrName>style.visibility</p:attrName>
                                        </p:attrNameLst>
                                      </p:cBhvr>
                                      <p:to>
                                        <p:strVal val="visible"/>
                                      </p:to>
                                    </p:set>
                                  </p:childTnLst>
                                </p:cTn>
                              </p:par>
                            </p:childTnLst>
                          </p:cTn>
                        </p:par>
                        <p:par>
                          <p:cTn id="12" fill="hold">
                            <p:stCondLst>
                              <p:cond delay="2500"/>
                            </p:stCondLst>
                            <p:childTnLst>
                              <p:par>
                                <p:cTn id="13" presetID="22" presetClass="entr" presetSubtype="8" fill="hold" nodeType="afterEffect">
                                  <p:stCondLst>
                                    <p:cond delay="0"/>
                                  </p:stCondLst>
                                  <p:childTnLst>
                                    <p:set>
                                      <p:cBhvr>
                                        <p:cTn id="14" dur="1" fill="hold">
                                          <p:stCondLst>
                                            <p:cond delay="0"/>
                                          </p:stCondLst>
                                        </p:cTn>
                                        <p:tgtEl>
                                          <p:spTgt spid="13"/>
                                        </p:tgtEl>
                                        <p:attrNameLst>
                                          <p:attrName>style.visibility</p:attrName>
                                        </p:attrNameLst>
                                      </p:cBhvr>
                                      <p:to>
                                        <p:strVal val="visible"/>
                                      </p:to>
                                    </p:set>
                                    <p:animEffect transition="in" filter="wipe(left)">
                                      <p:cBhvr>
                                        <p:cTn id="15" dur="500"/>
                                        <p:tgtEl>
                                          <p:spTgt spid="13"/>
                                        </p:tgtEl>
                                      </p:cBhvr>
                                    </p:animEffect>
                                  </p:childTnLst>
                                </p:cTn>
                              </p:par>
                            </p:childTnLst>
                          </p:cTn>
                        </p:par>
                        <p:par>
                          <p:cTn id="16" fill="hold">
                            <p:stCondLst>
                              <p:cond delay="3000"/>
                            </p:stCondLst>
                            <p:childTnLst>
                              <p:par>
                                <p:cTn id="17" presetID="22" presetClass="entr" presetSubtype="8" fill="hold" nodeType="afterEffect">
                                  <p:stCondLst>
                                    <p:cond delay="0"/>
                                  </p:stCondLst>
                                  <p:childTnLst>
                                    <p:set>
                                      <p:cBhvr>
                                        <p:cTn id="18" dur="1" fill="hold">
                                          <p:stCondLst>
                                            <p:cond delay="0"/>
                                          </p:stCondLst>
                                        </p:cTn>
                                        <p:tgtEl>
                                          <p:spTgt spid="16"/>
                                        </p:tgtEl>
                                        <p:attrNameLst>
                                          <p:attrName>style.visibility</p:attrName>
                                        </p:attrNameLst>
                                      </p:cBhvr>
                                      <p:to>
                                        <p:strVal val="visible"/>
                                      </p:to>
                                    </p:set>
                                    <p:animEffect transition="in" filter="wipe(left)">
                                      <p:cBhvr>
                                        <p:cTn id="19" dur="500"/>
                                        <p:tgtEl>
                                          <p:spTgt spid="16"/>
                                        </p:tgtEl>
                                      </p:cBhvr>
                                    </p:animEffect>
                                  </p:childTnLst>
                                </p:cTn>
                              </p:par>
                            </p:childTnLst>
                          </p:cTn>
                        </p:par>
                        <p:par>
                          <p:cTn id="20" fill="hold">
                            <p:stCondLst>
                              <p:cond delay="3500"/>
                            </p:stCondLst>
                            <p:childTnLst>
                              <p:par>
                                <p:cTn id="21" presetID="1" presetClass="entr" presetSubtype="0" fill="hold" nodeType="afterEffect">
                                  <p:stCondLst>
                                    <p:cond delay="0"/>
                                  </p:stCondLst>
                                  <p:childTnLst>
                                    <p:set>
                                      <p:cBhvr>
                                        <p:cTn id="22" dur="1" fill="hold">
                                          <p:stCondLst>
                                            <p:cond delay="499"/>
                                          </p:stCondLst>
                                        </p:cTn>
                                        <p:tgtEl>
                                          <p:spTgt spid="5"/>
                                        </p:tgtEl>
                                        <p:attrNameLst>
                                          <p:attrName>style.visibility</p:attrName>
                                        </p:attrNameLst>
                                      </p:cBhvr>
                                      <p:to>
                                        <p:strVal val="visible"/>
                                      </p:to>
                                    </p:set>
                                  </p:childTnLst>
                                </p:cTn>
                              </p:par>
                            </p:childTnLst>
                          </p:cTn>
                        </p:par>
                        <p:par>
                          <p:cTn id="23" fill="hold">
                            <p:stCondLst>
                              <p:cond delay="4000"/>
                            </p:stCondLst>
                            <p:childTnLst>
                              <p:par>
                                <p:cTn id="24" presetID="1" presetClass="entr" presetSubtype="0" fill="hold" nodeType="afterEffect">
                                  <p:stCondLst>
                                    <p:cond delay="0"/>
                                  </p:stCondLst>
                                  <p:childTnLst>
                                    <p:set>
                                      <p:cBhvr>
                                        <p:cTn id="25" dur="1" fill="hold">
                                          <p:stCondLst>
                                            <p:cond delay="499"/>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1745"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p:txBody>
          <a:bodyPr/>
          <a:lstStyle/>
          <a:p>
            <a:pPr eaLnBrk="1" hangingPunct="1"/>
            <a:r>
              <a:rPr lang="en-US" dirty="0" smtClean="0"/>
              <a:t>What is Transmitted</a:t>
            </a:r>
          </a:p>
        </p:txBody>
      </p:sp>
      <p:grpSp>
        <p:nvGrpSpPr>
          <p:cNvPr id="2" name="Group 3"/>
          <p:cNvGrpSpPr>
            <a:grpSpLocks/>
          </p:cNvGrpSpPr>
          <p:nvPr/>
        </p:nvGrpSpPr>
        <p:grpSpPr bwMode="auto">
          <a:xfrm>
            <a:off x="3757613" y="1443038"/>
            <a:ext cx="2500312" cy="4506913"/>
            <a:chOff x="2367" y="909"/>
            <a:chExt cx="1575" cy="2839"/>
          </a:xfrm>
        </p:grpSpPr>
        <p:sp>
          <p:nvSpPr>
            <p:cNvPr id="10480" name="Oval 4"/>
            <p:cNvSpPr>
              <a:spLocks noChangeArrowheads="1"/>
            </p:cNvSpPr>
            <p:nvPr/>
          </p:nvSpPr>
          <p:spPr bwMode="auto">
            <a:xfrm>
              <a:off x="2367" y="909"/>
              <a:ext cx="1575" cy="2556"/>
            </a:xfrm>
            <a:prstGeom prst="ellipse">
              <a:avLst/>
            </a:prstGeom>
            <a:noFill/>
            <a:ln w="28575" cap="rnd">
              <a:solidFill>
                <a:srgbClr val="FF0000"/>
              </a:solidFill>
              <a:prstDash val="sysDot"/>
              <a:round/>
              <a:headEnd/>
              <a:tailEnd/>
            </a:ln>
          </p:spPr>
          <p:txBody>
            <a:bodyPr wrap="none" anchor="ctr"/>
            <a:lstStyle/>
            <a:p>
              <a:endParaRPr lang="el-GR"/>
            </a:p>
          </p:txBody>
        </p:sp>
        <p:sp>
          <p:nvSpPr>
            <p:cNvPr id="10481" name="Text Box 5"/>
            <p:cNvSpPr txBox="1">
              <a:spLocks noChangeArrowheads="1"/>
            </p:cNvSpPr>
            <p:nvPr/>
          </p:nvSpPr>
          <p:spPr bwMode="auto">
            <a:xfrm>
              <a:off x="2525" y="3457"/>
              <a:ext cx="843" cy="291"/>
            </a:xfrm>
            <a:prstGeom prst="rect">
              <a:avLst/>
            </a:prstGeom>
            <a:noFill/>
            <a:ln w="9525">
              <a:noFill/>
              <a:miter lim="800000"/>
              <a:headEnd/>
              <a:tailEnd/>
            </a:ln>
          </p:spPr>
          <p:txBody>
            <a:bodyPr wrap="none">
              <a:spAutoFit/>
            </a:bodyPr>
            <a:lstStyle/>
            <a:p>
              <a:pPr algn="l"/>
              <a:r>
                <a:rPr lang="en-US" sz="2400" dirty="0" smtClean="0">
                  <a:solidFill>
                    <a:srgbClr val="FF0000"/>
                  </a:solidFill>
                </a:rPr>
                <a:t>Size </a:t>
              </a:r>
              <a:r>
                <a:rPr lang="en-US" sz="2400" dirty="0">
                  <a:solidFill>
                    <a:srgbClr val="FF0000"/>
                  </a:solidFill>
                </a:rPr>
                <a:t>= B</a:t>
              </a:r>
            </a:p>
          </p:txBody>
        </p:sp>
      </p:grpSp>
      <p:graphicFrame>
        <p:nvGraphicFramePr>
          <p:cNvPr id="242694" name="Group 6"/>
          <p:cNvGraphicFramePr>
            <a:graphicFrameLocks noGrp="1"/>
          </p:cNvGraphicFramePr>
          <p:nvPr/>
        </p:nvGraphicFramePr>
        <p:xfrm>
          <a:off x="1033463" y="2389188"/>
          <a:ext cx="1092200" cy="277813"/>
        </p:xfrm>
        <a:graphic>
          <a:graphicData uri="http://schemas.openxmlformats.org/drawingml/2006/table">
            <a:tbl>
              <a:tblPr/>
              <a:tblGrid>
                <a:gridCol w="157162"/>
                <a:gridCol w="153988"/>
                <a:gridCol w="157162"/>
                <a:gridCol w="155575"/>
                <a:gridCol w="157163"/>
                <a:gridCol w="153987"/>
                <a:gridCol w="157163"/>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12" name="Group 24"/>
          <p:cNvGraphicFramePr>
            <a:graphicFrameLocks noGrp="1"/>
          </p:cNvGraphicFramePr>
          <p:nvPr/>
        </p:nvGraphicFramePr>
        <p:xfrm>
          <a:off x="4835525" y="2405063"/>
          <a:ext cx="311150" cy="277813"/>
        </p:xfrm>
        <a:graphic>
          <a:graphicData uri="http://schemas.openxmlformats.org/drawingml/2006/table">
            <a:tbl>
              <a:tblPr/>
              <a:tblGrid>
                <a:gridCol w="157163"/>
                <a:gridCol w="153987"/>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20" name="Group 32"/>
          <p:cNvGraphicFramePr>
            <a:graphicFrameLocks noGrp="1"/>
          </p:cNvGraphicFramePr>
          <p:nvPr/>
        </p:nvGraphicFramePr>
        <p:xfrm>
          <a:off x="6519863" y="2398713"/>
          <a:ext cx="623887" cy="277813"/>
        </p:xfrm>
        <a:graphic>
          <a:graphicData uri="http://schemas.openxmlformats.org/drawingml/2006/table">
            <a:tbl>
              <a:tblPr/>
              <a:tblGrid>
                <a:gridCol w="157162"/>
                <a:gridCol w="153988"/>
                <a:gridCol w="157162"/>
                <a:gridCol w="15557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32" name="Group 44"/>
          <p:cNvGraphicFramePr>
            <a:graphicFrameLocks noGrp="1"/>
          </p:cNvGraphicFramePr>
          <p:nvPr/>
        </p:nvGraphicFramePr>
        <p:xfrm>
          <a:off x="6527800" y="3524250"/>
          <a:ext cx="935038" cy="277813"/>
        </p:xfrm>
        <a:graphic>
          <a:graphicData uri="http://schemas.openxmlformats.org/drawingml/2006/table">
            <a:tbl>
              <a:tblPr/>
              <a:tblGrid>
                <a:gridCol w="157163"/>
                <a:gridCol w="153987"/>
                <a:gridCol w="157163"/>
                <a:gridCol w="155575"/>
                <a:gridCol w="157162"/>
                <a:gridCol w="153988"/>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48" name="Group 60"/>
          <p:cNvGraphicFramePr>
            <a:graphicFrameLocks noGrp="1"/>
          </p:cNvGraphicFramePr>
          <p:nvPr/>
        </p:nvGraphicFramePr>
        <p:xfrm>
          <a:off x="6519863" y="4090988"/>
          <a:ext cx="623887" cy="277813"/>
        </p:xfrm>
        <a:graphic>
          <a:graphicData uri="http://schemas.openxmlformats.org/drawingml/2006/table">
            <a:tbl>
              <a:tblPr/>
              <a:tblGrid>
                <a:gridCol w="157162"/>
                <a:gridCol w="153988"/>
                <a:gridCol w="157162"/>
                <a:gridCol w="15557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60" name="Group 72"/>
          <p:cNvGraphicFramePr>
            <a:graphicFrameLocks noGrp="1"/>
          </p:cNvGraphicFramePr>
          <p:nvPr/>
        </p:nvGraphicFramePr>
        <p:xfrm>
          <a:off x="6527800" y="4945063"/>
          <a:ext cx="781050" cy="277813"/>
        </p:xfrm>
        <a:graphic>
          <a:graphicData uri="http://schemas.openxmlformats.org/drawingml/2006/table">
            <a:tbl>
              <a:tblPr/>
              <a:tblGrid>
                <a:gridCol w="157163"/>
                <a:gridCol w="153987"/>
                <a:gridCol w="157163"/>
                <a:gridCol w="155575"/>
                <a:gridCol w="157162"/>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74" name="Group 86"/>
          <p:cNvGraphicFramePr>
            <a:graphicFrameLocks noGrp="1"/>
          </p:cNvGraphicFramePr>
          <p:nvPr/>
        </p:nvGraphicFramePr>
        <p:xfrm>
          <a:off x="4833938" y="4945063"/>
          <a:ext cx="781050" cy="277813"/>
        </p:xfrm>
        <a:graphic>
          <a:graphicData uri="http://schemas.openxmlformats.org/drawingml/2006/table">
            <a:tbl>
              <a:tblPr/>
              <a:tblGrid>
                <a:gridCol w="157162"/>
                <a:gridCol w="153988"/>
                <a:gridCol w="157162"/>
                <a:gridCol w="155575"/>
                <a:gridCol w="157163"/>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788" name="Group 100"/>
          <p:cNvGraphicFramePr>
            <a:graphicFrameLocks noGrp="1"/>
          </p:cNvGraphicFramePr>
          <p:nvPr/>
        </p:nvGraphicFramePr>
        <p:xfrm>
          <a:off x="4835525" y="3530600"/>
          <a:ext cx="623888" cy="277813"/>
        </p:xfrm>
        <a:graphic>
          <a:graphicData uri="http://schemas.openxmlformats.org/drawingml/2006/table">
            <a:tbl>
              <a:tblPr/>
              <a:tblGrid>
                <a:gridCol w="157163"/>
                <a:gridCol w="153987"/>
                <a:gridCol w="157163"/>
                <a:gridCol w="15557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800" name="Group 112"/>
          <p:cNvGraphicFramePr>
            <a:graphicFrameLocks noGrp="1"/>
          </p:cNvGraphicFramePr>
          <p:nvPr/>
        </p:nvGraphicFramePr>
        <p:xfrm>
          <a:off x="4826000" y="4098925"/>
          <a:ext cx="311150" cy="277813"/>
        </p:xfrm>
        <a:graphic>
          <a:graphicData uri="http://schemas.openxmlformats.org/drawingml/2006/table">
            <a:tbl>
              <a:tblPr/>
              <a:tblGrid>
                <a:gridCol w="157163"/>
                <a:gridCol w="153987"/>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808" name="Group 120"/>
          <p:cNvGraphicFramePr>
            <a:graphicFrameLocks noGrp="1"/>
          </p:cNvGraphicFramePr>
          <p:nvPr/>
        </p:nvGraphicFramePr>
        <p:xfrm>
          <a:off x="1023938" y="3522663"/>
          <a:ext cx="2219325" cy="277813"/>
        </p:xfrm>
        <a:graphic>
          <a:graphicData uri="http://schemas.openxmlformats.org/drawingml/2006/table">
            <a:tbl>
              <a:tblPr/>
              <a:tblGrid>
                <a:gridCol w="157162"/>
                <a:gridCol w="155575"/>
                <a:gridCol w="157163"/>
                <a:gridCol w="155575"/>
                <a:gridCol w="157162"/>
                <a:gridCol w="155575"/>
                <a:gridCol w="188913"/>
                <a:gridCol w="152400"/>
                <a:gridCol w="152400"/>
                <a:gridCol w="160337"/>
                <a:gridCol w="152400"/>
                <a:gridCol w="160338"/>
                <a:gridCol w="152400"/>
                <a:gridCol w="16192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840" name="Group 152"/>
          <p:cNvGraphicFramePr>
            <a:graphicFrameLocks noGrp="1"/>
          </p:cNvGraphicFramePr>
          <p:nvPr/>
        </p:nvGraphicFramePr>
        <p:xfrm>
          <a:off x="1016000" y="4090988"/>
          <a:ext cx="2219325" cy="277813"/>
        </p:xfrm>
        <a:graphic>
          <a:graphicData uri="http://schemas.openxmlformats.org/drawingml/2006/table">
            <a:tbl>
              <a:tblPr/>
              <a:tblGrid>
                <a:gridCol w="157163"/>
                <a:gridCol w="155575"/>
                <a:gridCol w="157162"/>
                <a:gridCol w="155575"/>
                <a:gridCol w="157163"/>
                <a:gridCol w="155575"/>
                <a:gridCol w="188912"/>
                <a:gridCol w="152400"/>
                <a:gridCol w="152400"/>
                <a:gridCol w="160338"/>
                <a:gridCol w="152400"/>
                <a:gridCol w="160337"/>
                <a:gridCol w="152400"/>
                <a:gridCol w="16192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242872" name="Group 184"/>
          <p:cNvGraphicFramePr>
            <a:graphicFrameLocks noGrp="1"/>
          </p:cNvGraphicFramePr>
          <p:nvPr/>
        </p:nvGraphicFramePr>
        <p:xfrm>
          <a:off x="1031875" y="4945063"/>
          <a:ext cx="2219325" cy="277813"/>
        </p:xfrm>
        <a:graphic>
          <a:graphicData uri="http://schemas.openxmlformats.org/drawingml/2006/table">
            <a:tbl>
              <a:tblPr/>
              <a:tblGrid>
                <a:gridCol w="157163"/>
                <a:gridCol w="155575"/>
                <a:gridCol w="157162"/>
                <a:gridCol w="155575"/>
                <a:gridCol w="157163"/>
                <a:gridCol w="155575"/>
                <a:gridCol w="188912"/>
                <a:gridCol w="152400"/>
                <a:gridCol w="152400"/>
                <a:gridCol w="160338"/>
                <a:gridCol w="152400"/>
                <a:gridCol w="160337"/>
                <a:gridCol w="152400"/>
                <a:gridCol w="161925"/>
              </a:tblGrid>
              <a:tr h="277813">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bg2"/>
                        </a:buClr>
                        <a:buSzTx/>
                        <a:buFont typeface="Wingdings" pitchFamily="2" charset="2"/>
                        <a:buNone/>
                        <a:tabLst/>
                      </a:pPr>
                      <a:endParaRPr kumimoji="0" lang="el-GR" sz="1200" b="0" i="0" u="none" strike="noStrike" cap="none" normalizeH="0" baseline="0" smtClean="0">
                        <a:ln>
                          <a:noFill/>
                        </a:ln>
                        <a:solidFill>
                          <a:schemeClr val="tx1"/>
                        </a:solidFill>
                        <a:effectLst/>
                        <a:latin typeface="Arial" charset="0"/>
                      </a:endParaRPr>
                    </a:p>
                  </a:txBody>
                  <a:tcPr marL="0" marR="0" marT="0" marB="0" horzOverflow="overflow">
                    <a:lnL w="3175" cap="flat" cmpd="sng" algn="ctr">
                      <a:solidFill>
                        <a:schemeClr val="tx1"/>
                      </a:solidFill>
                      <a:prstDash val="solid"/>
                      <a:round/>
                      <a:headEnd type="none" w="med" len="med"/>
                      <a:tailEnd type="none" w="med" len="med"/>
                    </a:lnL>
                    <a:lnR w="3175" cap="flat" cmpd="sng" algn="ctr">
                      <a:solidFill>
                        <a:schemeClr val="tx1"/>
                      </a:solidFill>
                      <a:prstDash val="solid"/>
                      <a:round/>
                      <a:headEnd type="none" w="med" len="med"/>
                      <a:tailEnd type="none" w="med" len="med"/>
                    </a:lnR>
                    <a:lnT w="3175" cap="flat" cmpd="sng" algn="ctr">
                      <a:solidFill>
                        <a:schemeClr val="tx1"/>
                      </a:solidFill>
                      <a:prstDash val="solid"/>
                      <a:round/>
                      <a:headEnd type="none" w="med" len="med"/>
                      <a:tailEnd type="none" w="med" len="med"/>
                    </a:lnT>
                    <a:lnB w="31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10454" name="Rectangle 216"/>
          <p:cNvSpPr>
            <a:spLocks noChangeArrowheads="1"/>
          </p:cNvSpPr>
          <p:nvPr/>
        </p:nvSpPr>
        <p:spPr bwMode="auto">
          <a:xfrm>
            <a:off x="703263" y="1930400"/>
            <a:ext cx="2751137" cy="4233863"/>
          </a:xfrm>
          <a:prstGeom prst="rect">
            <a:avLst/>
          </a:prstGeom>
          <a:noFill/>
          <a:ln w="9525">
            <a:solidFill>
              <a:srgbClr val="000000"/>
            </a:solidFill>
            <a:miter lim="800000"/>
            <a:headEnd/>
            <a:tailEnd/>
          </a:ln>
        </p:spPr>
        <p:txBody>
          <a:bodyPr wrap="none" anchor="ctr"/>
          <a:lstStyle/>
          <a:p>
            <a:endParaRPr lang="el-GR"/>
          </a:p>
        </p:txBody>
      </p:sp>
      <p:sp>
        <p:nvSpPr>
          <p:cNvPr id="10455" name="Rectangle 217"/>
          <p:cNvSpPr>
            <a:spLocks noChangeArrowheads="1"/>
          </p:cNvSpPr>
          <p:nvPr/>
        </p:nvSpPr>
        <p:spPr bwMode="auto">
          <a:xfrm>
            <a:off x="6418263" y="1930400"/>
            <a:ext cx="1846262" cy="4130675"/>
          </a:xfrm>
          <a:prstGeom prst="rect">
            <a:avLst/>
          </a:prstGeom>
          <a:noFill/>
          <a:ln w="9525">
            <a:solidFill>
              <a:srgbClr val="000000"/>
            </a:solidFill>
            <a:miter lim="800000"/>
            <a:headEnd/>
            <a:tailEnd/>
          </a:ln>
        </p:spPr>
        <p:txBody>
          <a:bodyPr wrap="none" anchor="ctr"/>
          <a:lstStyle/>
          <a:p>
            <a:endParaRPr lang="el-GR"/>
          </a:p>
        </p:txBody>
      </p:sp>
      <p:sp>
        <p:nvSpPr>
          <p:cNvPr id="10456" name="Text Box 218"/>
          <p:cNvSpPr txBox="1">
            <a:spLocks noChangeArrowheads="1"/>
          </p:cNvSpPr>
          <p:nvPr/>
        </p:nvSpPr>
        <p:spPr bwMode="auto">
          <a:xfrm>
            <a:off x="652463" y="1435100"/>
            <a:ext cx="1895475" cy="400110"/>
          </a:xfrm>
          <a:prstGeom prst="rect">
            <a:avLst/>
          </a:prstGeom>
          <a:noFill/>
          <a:ln w="9525">
            <a:noFill/>
            <a:miter lim="800000"/>
            <a:headEnd/>
            <a:tailEnd/>
          </a:ln>
        </p:spPr>
        <p:txBody>
          <a:bodyPr>
            <a:spAutoFit/>
          </a:bodyPr>
          <a:lstStyle/>
          <a:p>
            <a:pPr algn="l">
              <a:spcBef>
                <a:spcPct val="50000"/>
              </a:spcBef>
            </a:pPr>
            <a:r>
              <a:rPr lang="en-US" sz="2000" dirty="0" smtClean="0">
                <a:solidFill>
                  <a:srgbClr val="000000"/>
                </a:solidFill>
                <a:latin typeface="Times New Roman" pitchFamily="18" charset="0"/>
              </a:rPr>
              <a:t>Sensor</a:t>
            </a:r>
            <a:endParaRPr lang="en-US" sz="2000" dirty="0">
              <a:solidFill>
                <a:srgbClr val="000000"/>
              </a:solidFill>
              <a:latin typeface="Times New Roman" pitchFamily="18" charset="0"/>
            </a:endParaRPr>
          </a:p>
        </p:txBody>
      </p:sp>
      <p:sp>
        <p:nvSpPr>
          <p:cNvPr id="10457" name="Text Box 219"/>
          <p:cNvSpPr txBox="1">
            <a:spLocks noChangeArrowheads="1"/>
          </p:cNvSpPr>
          <p:nvPr/>
        </p:nvSpPr>
        <p:spPr bwMode="auto">
          <a:xfrm>
            <a:off x="6392863" y="1435100"/>
            <a:ext cx="1895475" cy="396875"/>
          </a:xfrm>
          <a:prstGeom prst="rect">
            <a:avLst/>
          </a:prstGeom>
          <a:noFill/>
          <a:ln w="9525">
            <a:noFill/>
            <a:miter lim="800000"/>
            <a:headEnd/>
            <a:tailEnd/>
          </a:ln>
        </p:spPr>
        <p:txBody>
          <a:bodyPr>
            <a:spAutoFit/>
          </a:bodyPr>
          <a:lstStyle/>
          <a:p>
            <a:pPr algn="l">
              <a:spcBef>
                <a:spcPct val="50000"/>
              </a:spcBef>
            </a:pPr>
            <a:r>
              <a:rPr lang="en-US" sz="2000" dirty="0" smtClean="0">
                <a:solidFill>
                  <a:srgbClr val="000000"/>
                </a:solidFill>
                <a:latin typeface="Times New Roman" pitchFamily="18" charset="0"/>
              </a:rPr>
              <a:t>Base Station</a:t>
            </a:r>
            <a:endParaRPr lang="en-US" sz="2000" dirty="0">
              <a:solidFill>
                <a:srgbClr val="000000"/>
              </a:solidFill>
              <a:latin typeface="Times New Roman" pitchFamily="18" charset="0"/>
            </a:endParaRPr>
          </a:p>
        </p:txBody>
      </p:sp>
      <p:sp>
        <p:nvSpPr>
          <p:cNvPr id="10458" name="Text Box 220"/>
          <p:cNvSpPr txBox="1">
            <a:spLocks noChangeArrowheads="1"/>
          </p:cNvSpPr>
          <p:nvPr/>
        </p:nvSpPr>
        <p:spPr bwMode="auto">
          <a:xfrm>
            <a:off x="920750" y="2020888"/>
            <a:ext cx="1895475" cy="366712"/>
          </a:xfrm>
          <a:prstGeom prst="rect">
            <a:avLst/>
          </a:prstGeom>
          <a:noFill/>
          <a:ln w="9525">
            <a:noFill/>
            <a:miter lim="800000"/>
            <a:headEnd/>
            <a:tailEnd/>
          </a:ln>
        </p:spPr>
        <p:txBody>
          <a:bodyPr>
            <a:spAutoFit/>
          </a:bodyPr>
          <a:lstStyle/>
          <a:p>
            <a:pPr algn="l">
              <a:spcBef>
                <a:spcPct val="50000"/>
              </a:spcBef>
            </a:pPr>
            <a:r>
              <a:rPr lang="en-US" dirty="0" smtClean="0">
                <a:solidFill>
                  <a:srgbClr val="000000"/>
                </a:solidFill>
                <a:latin typeface="Times New Roman" pitchFamily="18" charset="0"/>
              </a:rPr>
              <a:t>Dictionary</a:t>
            </a:r>
            <a:endParaRPr lang="en-US" dirty="0">
              <a:solidFill>
                <a:srgbClr val="000000"/>
              </a:solidFill>
              <a:latin typeface="Times New Roman" pitchFamily="18" charset="0"/>
            </a:endParaRPr>
          </a:p>
        </p:txBody>
      </p:sp>
      <p:sp>
        <p:nvSpPr>
          <p:cNvPr id="10459" name="Text Box 221"/>
          <p:cNvSpPr txBox="1">
            <a:spLocks noChangeArrowheads="1"/>
          </p:cNvSpPr>
          <p:nvPr/>
        </p:nvSpPr>
        <p:spPr bwMode="auto">
          <a:xfrm>
            <a:off x="922338" y="3054350"/>
            <a:ext cx="1895475" cy="366713"/>
          </a:xfrm>
          <a:prstGeom prst="rect">
            <a:avLst/>
          </a:prstGeom>
          <a:noFill/>
          <a:ln w="9525">
            <a:noFill/>
            <a:miter lim="800000"/>
            <a:headEnd/>
            <a:tailEnd/>
          </a:ln>
        </p:spPr>
        <p:txBody>
          <a:bodyPr>
            <a:spAutoFit/>
          </a:bodyPr>
          <a:lstStyle/>
          <a:p>
            <a:pPr algn="l">
              <a:spcBef>
                <a:spcPct val="50000"/>
              </a:spcBef>
            </a:pPr>
            <a:r>
              <a:rPr lang="en-US" dirty="0" smtClean="0">
                <a:solidFill>
                  <a:srgbClr val="000000"/>
                </a:solidFill>
                <a:latin typeface="Times New Roman" pitchFamily="18" charset="0"/>
              </a:rPr>
              <a:t>Measurements</a:t>
            </a:r>
            <a:endParaRPr lang="en-US" dirty="0">
              <a:solidFill>
                <a:srgbClr val="000000"/>
              </a:solidFill>
              <a:latin typeface="Times New Roman" pitchFamily="18" charset="0"/>
            </a:endParaRPr>
          </a:p>
        </p:txBody>
      </p:sp>
      <p:sp>
        <p:nvSpPr>
          <p:cNvPr id="10460" name="Text Box 222"/>
          <p:cNvSpPr txBox="1">
            <a:spLocks noChangeArrowheads="1"/>
          </p:cNvSpPr>
          <p:nvPr/>
        </p:nvSpPr>
        <p:spPr bwMode="auto">
          <a:xfrm>
            <a:off x="4100513" y="2070100"/>
            <a:ext cx="2716212" cy="304800"/>
          </a:xfrm>
          <a:prstGeom prst="rect">
            <a:avLst/>
          </a:prstGeom>
          <a:noFill/>
          <a:ln w="9525">
            <a:noFill/>
            <a:miter lim="800000"/>
            <a:headEnd/>
            <a:tailEnd/>
          </a:ln>
        </p:spPr>
        <p:txBody>
          <a:bodyPr>
            <a:spAutoFit/>
          </a:bodyPr>
          <a:lstStyle/>
          <a:p>
            <a:pPr algn="l">
              <a:spcBef>
                <a:spcPct val="50000"/>
              </a:spcBef>
            </a:pPr>
            <a:r>
              <a:rPr lang="en-US" sz="1400" dirty="0" smtClean="0">
                <a:solidFill>
                  <a:srgbClr val="000000"/>
                </a:solidFill>
                <a:latin typeface="Times New Roman" pitchFamily="18" charset="0"/>
              </a:rPr>
              <a:t>Dictionary Updates</a:t>
            </a:r>
            <a:endParaRPr lang="en-US" sz="1400" dirty="0">
              <a:solidFill>
                <a:srgbClr val="000000"/>
              </a:solidFill>
              <a:latin typeface="Times New Roman" pitchFamily="18" charset="0"/>
            </a:endParaRPr>
          </a:p>
        </p:txBody>
      </p:sp>
      <p:sp>
        <p:nvSpPr>
          <p:cNvPr id="10461" name="Text Box 223"/>
          <p:cNvSpPr txBox="1">
            <a:spLocks noChangeArrowheads="1"/>
          </p:cNvSpPr>
          <p:nvPr/>
        </p:nvSpPr>
        <p:spPr bwMode="auto">
          <a:xfrm>
            <a:off x="6425248" y="2139950"/>
            <a:ext cx="1835150" cy="200055"/>
          </a:xfrm>
          <a:prstGeom prst="rect">
            <a:avLst/>
          </a:prstGeom>
          <a:noFill/>
          <a:ln w="9525">
            <a:noFill/>
            <a:miter lim="800000"/>
            <a:headEnd/>
            <a:tailEnd/>
          </a:ln>
        </p:spPr>
        <p:txBody>
          <a:bodyPr>
            <a:spAutoFit/>
          </a:bodyPr>
          <a:lstStyle/>
          <a:p>
            <a:pPr algn="l">
              <a:lnSpc>
                <a:spcPct val="50000"/>
              </a:lnSpc>
              <a:spcBef>
                <a:spcPct val="50000"/>
              </a:spcBef>
            </a:pPr>
            <a:r>
              <a:rPr lang="en-US" sz="1400" dirty="0" smtClean="0">
                <a:solidFill>
                  <a:srgbClr val="000000"/>
                </a:solidFill>
                <a:latin typeface="Times New Roman" pitchFamily="18" charset="0"/>
              </a:rPr>
              <a:t>Dictionary Log</a:t>
            </a:r>
            <a:endParaRPr lang="en-US" sz="1400" dirty="0">
              <a:solidFill>
                <a:srgbClr val="000000"/>
              </a:solidFill>
              <a:latin typeface="Times New Roman" pitchFamily="18" charset="0"/>
            </a:endParaRPr>
          </a:p>
        </p:txBody>
      </p:sp>
      <p:sp>
        <p:nvSpPr>
          <p:cNvPr id="10462" name="Text Box 224"/>
          <p:cNvSpPr txBox="1">
            <a:spLocks noChangeArrowheads="1"/>
          </p:cNvSpPr>
          <p:nvPr/>
        </p:nvSpPr>
        <p:spPr bwMode="auto">
          <a:xfrm>
            <a:off x="6413500" y="3062288"/>
            <a:ext cx="1952625" cy="430695"/>
          </a:xfrm>
          <a:prstGeom prst="rect">
            <a:avLst/>
          </a:prstGeom>
          <a:noFill/>
          <a:ln w="9525">
            <a:noFill/>
            <a:miter lim="800000"/>
            <a:headEnd/>
            <a:tailEnd/>
          </a:ln>
        </p:spPr>
        <p:txBody>
          <a:bodyPr>
            <a:spAutoFit/>
          </a:bodyPr>
          <a:lstStyle/>
          <a:p>
            <a:pPr algn="l">
              <a:lnSpc>
                <a:spcPct val="50000"/>
              </a:lnSpc>
              <a:spcBef>
                <a:spcPct val="50000"/>
              </a:spcBef>
            </a:pPr>
            <a:r>
              <a:rPr lang="en-US" sz="1400" dirty="0" smtClean="0">
                <a:solidFill>
                  <a:srgbClr val="000000"/>
                </a:solidFill>
                <a:latin typeface="Times New Roman" pitchFamily="18" charset="0"/>
              </a:rPr>
              <a:t>Log with received</a:t>
            </a:r>
          </a:p>
          <a:p>
            <a:pPr algn="l">
              <a:lnSpc>
                <a:spcPct val="50000"/>
              </a:lnSpc>
              <a:spcBef>
                <a:spcPct val="50000"/>
              </a:spcBef>
            </a:pPr>
            <a:r>
              <a:rPr lang="en-US" sz="1400" dirty="0" smtClean="0">
                <a:solidFill>
                  <a:srgbClr val="000000"/>
                </a:solidFill>
                <a:latin typeface="Times New Roman" pitchFamily="18" charset="0"/>
              </a:rPr>
              <a:t>compressed data</a:t>
            </a:r>
            <a:endParaRPr lang="en-US" sz="1400" dirty="0">
              <a:solidFill>
                <a:srgbClr val="000000"/>
              </a:solidFill>
              <a:latin typeface="Times New Roman" pitchFamily="18" charset="0"/>
            </a:endParaRPr>
          </a:p>
        </p:txBody>
      </p:sp>
      <p:sp>
        <p:nvSpPr>
          <p:cNvPr id="10463" name="Text Box 225"/>
          <p:cNvSpPr txBox="1">
            <a:spLocks noChangeArrowheads="1"/>
          </p:cNvSpPr>
          <p:nvPr/>
        </p:nvSpPr>
        <p:spPr bwMode="auto">
          <a:xfrm>
            <a:off x="3946525" y="3076575"/>
            <a:ext cx="2292350" cy="215252"/>
          </a:xfrm>
          <a:prstGeom prst="rect">
            <a:avLst/>
          </a:prstGeom>
          <a:noFill/>
          <a:ln w="9525">
            <a:noFill/>
            <a:miter lim="800000"/>
            <a:headEnd/>
            <a:tailEnd/>
          </a:ln>
        </p:spPr>
        <p:txBody>
          <a:bodyPr>
            <a:spAutoFit/>
          </a:bodyPr>
          <a:lstStyle/>
          <a:p>
            <a:pPr>
              <a:lnSpc>
                <a:spcPct val="50000"/>
              </a:lnSpc>
              <a:spcBef>
                <a:spcPct val="50000"/>
              </a:spcBef>
            </a:pPr>
            <a:r>
              <a:rPr lang="en-US" sz="1400" dirty="0" smtClean="0">
                <a:solidFill>
                  <a:srgbClr val="000000"/>
                </a:solidFill>
                <a:latin typeface="Times New Roman" pitchFamily="18" charset="0"/>
              </a:rPr>
              <a:t>Compressed Data</a:t>
            </a:r>
            <a:endParaRPr lang="en-US" sz="1400" dirty="0">
              <a:solidFill>
                <a:srgbClr val="000000"/>
              </a:solidFill>
              <a:latin typeface="Times New Roman" pitchFamily="18" charset="0"/>
            </a:endParaRPr>
          </a:p>
        </p:txBody>
      </p:sp>
      <p:sp>
        <p:nvSpPr>
          <p:cNvPr id="10464" name="Line 226"/>
          <p:cNvSpPr>
            <a:spLocks noChangeShapeType="1"/>
          </p:cNvSpPr>
          <p:nvPr/>
        </p:nvSpPr>
        <p:spPr bwMode="auto">
          <a:xfrm>
            <a:off x="3624263" y="4471988"/>
            <a:ext cx="398462" cy="0"/>
          </a:xfrm>
          <a:prstGeom prst="line">
            <a:avLst/>
          </a:prstGeom>
          <a:noFill/>
          <a:ln w="9525">
            <a:solidFill>
              <a:srgbClr val="000000"/>
            </a:solidFill>
            <a:round/>
            <a:headEnd/>
            <a:tailEnd type="arrow" w="med" len="med"/>
          </a:ln>
        </p:spPr>
        <p:txBody>
          <a:bodyPr wrap="none"/>
          <a:lstStyle/>
          <a:p>
            <a:endParaRPr lang="el-GR"/>
          </a:p>
        </p:txBody>
      </p:sp>
      <p:sp>
        <p:nvSpPr>
          <p:cNvPr id="10465" name="Line 227"/>
          <p:cNvSpPr>
            <a:spLocks noChangeShapeType="1"/>
          </p:cNvSpPr>
          <p:nvPr/>
        </p:nvSpPr>
        <p:spPr bwMode="auto">
          <a:xfrm>
            <a:off x="5792788" y="4471988"/>
            <a:ext cx="398462" cy="0"/>
          </a:xfrm>
          <a:prstGeom prst="line">
            <a:avLst/>
          </a:prstGeom>
          <a:noFill/>
          <a:ln w="9525">
            <a:solidFill>
              <a:srgbClr val="000000"/>
            </a:solidFill>
            <a:round/>
            <a:headEnd/>
            <a:tailEnd type="arrow" w="med" len="med"/>
          </a:ln>
        </p:spPr>
        <p:txBody>
          <a:bodyPr wrap="none"/>
          <a:lstStyle/>
          <a:p>
            <a:endParaRPr lang="el-GR"/>
          </a:p>
        </p:txBody>
      </p:sp>
      <p:sp>
        <p:nvSpPr>
          <p:cNvPr id="10466" name="Line 228"/>
          <p:cNvSpPr>
            <a:spLocks noChangeShapeType="1"/>
          </p:cNvSpPr>
          <p:nvPr/>
        </p:nvSpPr>
        <p:spPr bwMode="auto">
          <a:xfrm>
            <a:off x="5783263" y="2498725"/>
            <a:ext cx="398462" cy="0"/>
          </a:xfrm>
          <a:prstGeom prst="line">
            <a:avLst/>
          </a:prstGeom>
          <a:noFill/>
          <a:ln w="9525">
            <a:solidFill>
              <a:srgbClr val="000000"/>
            </a:solidFill>
            <a:round/>
            <a:headEnd/>
            <a:tailEnd type="arrow" w="med" len="med"/>
          </a:ln>
        </p:spPr>
        <p:txBody>
          <a:bodyPr wrap="none"/>
          <a:lstStyle/>
          <a:p>
            <a:endParaRPr lang="el-GR"/>
          </a:p>
        </p:txBody>
      </p:sp>
      <p:sp>
        <p:nvSpPr>
          <p:cNvPr id="10467" name="Line 229"/>
          <p:cNvSpPr>
            <a:spLocks noChangeShapeType="1"/>
          </p:cNvSpPr>
          <p:nvPr/>
        </p:nvSpPr>
        <p:spPr bwMode="auto">
          <a:xfrm>
            <a:off x="3624263" y="2484438"/>
            <a:ext cx="398462" cy="0"/>
          </a:xfrm>
          <a:prstGeom prst="line">
            <a:avLst/>
          </a:prstGeom>
          <a:noFill/>
          <a:ln w="9525">
            <a:solidFill>
              <a:srgbClr val="000000"/>
            </a:solidFill>
            <a:round/>
            <a:headEnd/>
            <a:tailEnd type="arrow" w="med" len="med"/>
          </a:ln>
        </p:spPr>
        <p:txBody>
          <a:bodyPr wrap="none"/>
          <a:lstStyle/>
          <a:p>
            <a:endParaRPr lang="el-GR"/>
          </a:p>
        </p:txBody>
      </p:sp>
      <p:sp>
        <p:nvSpPr>
          <p:cNvPr id="10468" name="Line 230"/>
          <p:cNvSpPr>
            <a:spLocks noChangeShapeType="1"/>
          </p:cNvSpPr>
          <p:nvPr/>
        </p:nvSpPr>
        <p:spPr bwMode="auto">
          <a:xfrm flipH="1">
            <a:off x="1041400" y="5594350"/>
            <a:ext cx="941388" cy="0"/>
          </a:xfrm>
          <a:prstGeom prst="line">
            <a:avLst/>
          </a:prstGeom>
          <a:noFill/>
          <a:ln w="9525">
            <a:solidFill>
              <a:srgbClr val="000000"/>
            </a:solidFill>
            <a:round/>
            <a:headEnd/>
            <a:tailEnd type="arrow" w="med" len="med"/>
          </a:ln>
        </p:spPr>
        <p:txBody>
          <a:bodyPr wrap="none"/>
          <a:lstStyle/>
          <a:p>
            <a:endParaRPr lang="el-GR"/>
          </a:p>
        </p:txBody>
      </p:sp>
      <p:sp>
        <p:nvSpPr>
          <p:cNvPr id="10469" name="Line 231"/>
          <p:cNvSpPr>
            <a:spLocks noChangeShapeType="1"/>
          </p:cNvSpPr>
          <p:nvPr/>
        </p:nvSpPr>
        <p:spPr bwMode="auto">
          <a:xfrm>
            <a:off x="2235200" y="5595938"/>
            <a:ext cx="973138" cy="0"/>
          </a:xfrm>
          <a:prstGeom prst="line">
            <a:avLst/>
          </a:prstGeom>
          <a:noFill/>
          <a:ln w="9525">
            <a:solidFill>
              <a:srgbClr val="000000"/>
            </a:solidFill>
            <a:round/>
            <a:headEnd/>
            <a:tailEnd type="arrow" w="med" len="med"/>
          </a:ln>
        </p:spPr>
        <p:txBody>
          <a:bodyPr wrap="none"/>
          <a:lstStyle/>
          <a:p>
            <a:endParaRPr lang="el-GR"/>
          </a:p>
        </p:txBody>
      </p:sp>
      <p:sp>
        <p:nvSpPr>
          <p:cNvPr id="10470" name="Line 232"/>
          <p:cNvSpPr>
            <a:spLocks noChangeShapeType="1"/>
          </p:cNvSpPr>
          <p:nvPr/>
        </p:nvSpPr>
        <p:spPr bwMode="auto">
          <a:xfrm flipH="1">
            <a:off x="1049338" y="2862263"/>
            <a:ext cx="279400" cy="0"/>
          </a:xfrm>
          <a:prstGeom prst="line">
            <a:avLst/>
          </a:prstGeom>
          <a:noFill/>
          <a:ln w="9525">
            <a:solidFill>
              <a:srgbClr val="000000"/>
            </a:solidFill>
            <a:round/>
            <a:headEnd/>
            <a:tailEnd type="arrow" w="med" len="med"/>
          </a:ln>
        </p:spPr>
        <p:txBody>
          <a:bodyPr wrap="none"/>
          <a:lstStyle/>
          <a:p>
            <a:endParaRPr lang="el-GR"/>
          </a:p>
        </p:txBody>
      </p:sp>
      <p:sp>
        <p:nvSpPr>
          <p:cNvPr id="10471" name="Line 233"/>
          <p:cNvSpPr>
            <a:spLocks noChangeShapeType="1"/>
          </p:cNvSpPr>
          <p:nvPr/>
        </p:nvSpPr>
        <p:spPr bwMode="auto">
          <a:xfrm>
            <a:off x="1879600" y="2862263"/>
            <a:ext cx="211138" cy="7937"/>
          </a:xfrm>
          <a:prstGeom prst="line">
            <a:avLst/>
          </a:prstGeom>
          <a:noFill/>
          <a:ln w="9525">
            <a:solidFill>
              <a:srgbClr val="000000"/>
            </a:solidFill>
            <a:round/>
            <a:headEnd/>
            <a:tailEnd type="arrow" w="med" len="med"/>
          </a:ln>
        </p:spPr>
        <p:txBody>
          <a:bodyPr wrap="none"/>
          <a:lstStyle/>
          <a:p>
            <a:endParaRPr lang="el-GR"/>
          </a:p>
        </p:txBody>
      </p:sp>
      <p:sp>
        <p:nvSpPr>
          <p:cNvPr id="10472" name="Text Box 234"/>
          <p:cNvSpPr txBox="1">
            <a:spLocks noChangeArrowheads="1"/>
          </p:cNvSpPr>
          <p:nvPr/>
        </p:nvSpPr>
        <p:spPr bwMode="auto">
          <a:xfrm>
            <a:off x="1279525" y="2674938"/>
            <a:ext cx="889000" cy="366712"/>
          </a:xfrm>
          <a:prstGeom prst="rect">
            <a:avLst/>
          </a:prstGeom>
          <a:noFill/>
          <a:ln w="9525">
            <a:noFill/>
            <a:miter lim="800000"/>
            <a:headEnd/>
            <a:tailEnd/>
          </a:ln>
        </p:spPr>
        <p:txBody>
          <a:bodyPr>
            <a:spAutoFit/>
          </a:bodyPr>
          <a:lstStyle/>
          <a:p>
            <a:pPr algn="l">
              <a:spcBef>
                <a:spcPct val="50000"/>
              </a:spcBef>
            </a:pPr>
            <a:r>
              <a:rPr lang="el-GR">
                <a:solidFill>
                  <a:srgbClr val="000000"/>
                </a:solidFill>
                <a:latin typeface="Times New Roman" pitchFamily="18" charset="0"/>
              </a:rPr>
              <a:t>Μ</a:t>
            </a:r>
            <a:r>
              <a:rPr lang="en-US" baseline="-25000">
                <a:solidFill>
                  <a:srgbClr val="000000"/>
                </a:solidFill>
                <a:latin typeface="Times New Roman" pitchFamily="18" charset="0"/>
              </a:rPr>
              <a:t>Base</a:t>
            </a:r>
            <a:endParaRPr lang="en-US">
              <a:solidFill>
                <a:srgbClr val="000000"/>
              </a:solidFill>
              <a:latin typeface="Times New Roman" pitchFamily="18" charset="0"/>
            </a:endParaRPr>
          </a:p>
        </p:txBody>
      </p:sp>
      <p:sp>
        <p:nvSpPr>
          <p:cNvPr id="10473" name="Text Box 235"/>
          <p:cNvSpPr txBox="1">
            <a:spLocks noChangeArrowheads="1"/>
          </p:cNvSpPr>
          <p:nvPr/>
        </p:nvSpPr>
        <p:spPr bwMode="auto">
          <a:xfrm>
            <a:off x="1922463" y="5403850"/>
            <a:ext cx="550862" cy="366713"/>
          </a:xfrm>
          <a:prstGeom prst="rect">
            <a:avLst/>
          </a:prstGeom>
          <a:noFill/>
          <a:ln w="9525">
            <a:noFill/>
            <a:miter lim="800000"/>
            <a:headEnd/>
            <a:tailEnd/>
          </a:ln>
        </p:spPr>
        <p:txBody>
          <a:bodyPr>
            <a:spAutoFit/>
          </a:bodyPr>
          <a:lstStyle/>
          <a:p>
            <a:pPr algn="l">
              <a:spcBef>
                <a:spcPct val="50000"/>
              </a:spcBef>
            </a:pPr>
            <a:r>
              <a:rPr lang="en-US">
                <a:solidFill>
                  <a:srgbClr val="000000"/>
                </a:solidFill>
                <a:latin typeface="Times New Roman" pitchFamily="18" charset="0"/>
              </a:rPr>
              <a:t>M</a:t>
            </a:r>
          </a:p>
        </p:txBody>
      </p:sp>
      <p:sp>
        <p:nvSpPr>
          <p:cNvPr id="10474" name="Text Box 236"/>
          <p:cNvSpPr txBox="1">
            <a:spLocks noChangeArrowheads="1"/>
          </p:cNvSpPr>
          <p:nvPr/>
        </p:nvSpPr>
        <p:spPr bwMode="auto">
          <a:xfrm>
            <a:off x="747713" y="3438525"/>
            <a:ext cx="371475" cy="366713"/>
          </a:xfrm>
          <a:prstGeom prst="rect">
            <a:avLst/>
          </a:prstGeom>
          <a:noFill/>
          <a:ln w="9525">
            <a:noFill/>
            <a:miter lim="800000"/>
            <a:headEnd/>
            <a:tailEnd/>
          </a:ln>
        </p:spPr>
        <p:txBody>
          <a:bodyPr>
            <a:spAutoFit/>
          </a:bodyPr>
          <a:lstStyle/>
          <a:p>
            <a:pPr algn="l">
              <a:spcBef>
                <a:spcPct val="50000"/>
              </a:spcBef>
            </a:pPr>
            <a:r>
              <a:rPr lang="en-US">
                <a:solidFill>
                  <a:srgbClr val="000000"/>
                </a:solidFill>
                <a:latin typeface="Times New Roman" pitchFamily="18" charset="0"/>
              </a:rPr>
              <a:t>1</a:t>
            </a:r>
          </a:p>
        </p:txBody>
      </p:sp>
      <p:sp>
        <p:nvSpPr>
          <p:cNvPr id="10475" name="Text Box 237"/>
          <p:cNvSpPr txBox="1">
            <a:spLocks noChangeArrowheads="1"/>
          </p:cNvSpPr>
          <p:nvPr/>
        </p:nvSpPr>
        <p:spPr bwMode="auto">
          <a:xfrm>
            <a:off x="749300" y="4003675"/>
            <a:ext cx="371475" cy="366713"/>
          </a:xfrm>
          <a:prstGeom prst="rect">
            <a:avLst/>
          </a:prstGeom>
          <a:noFill/>
          <a:ln w="9525">
            <a:noFill/>
            <a:miter lim="800000"/>
            <a:headEnd/>
            <a:tailEnd/>
          </a:ln>
        </p:spPr>
        <p:txBody>
          <a:bodyPr>
            <a:spAutoFit/>
          </a:bodyPr>
          <a:lstStyle/>
          <a:p>
            <a:pPr algn="l">
              <a:spcBef>
                <a:spcPct val="50000"/>
              </a:spcBef>
            </a:pPr>
            <a:r>
              <a:rPr lang="en-US">
                <a:solidFill>
                  <a:srgbClr val="000000"/>
                </a:solidFill>
                <a:latin typeface="Times New Roman" pitchFamily="18" charset="0"/>
              </a:rPr>
              <a:t>2</a:t>
            </a:r>
          </a:p>
        </p:txBody>
      </p:sp>
      <p:sp>
        <p:nvSpPr>
          <p:cNvPr id="10476" name="Text Box 238"/>
          <p:cNvSpPr txBox="1">
            <a:spLocks noChangeArrowheads="1"/>
          </p:cNvSpPr>
          <p:nvPr/>
        </p:nvSpPr>
        <p:spPr bwMode="auto">
          <a:xfrm>
            <a:off x="695325" y="4851400"/>
            <a:ext cx="371475" cy="366713"/>
          </a:xfrm>
          <a:prstGeom prst="rect">
            <a:avLst/>
          </a:prstGeom>
          <a:noFill/>
          <a:ln w="9525">
            <a:noFill/>
            <a:miter lim="800000"/>
            <a:headEnd/>
            <a:tailEnd/>
          </a:ln>
        </p:spPr>
        <p:txBody>
          <a:bodyPr>
            <a:spAutoFit/>
          </a:bodyPr>
          <a:lstStyle/>
          <a:p>
            <a:pPr algn="l">
              <a:spcBef>
                <a:spcPct val="50000"/>
              </a:spcBef>
            </a:pPr>
            <a:r>
              <a:rPr lang="en-US">
                <a:solidFill>
                  <a:srgbClr val="000000"/>
                </a:solidFill>
                <a:latin typeface="Times New Roman" pitchFamily="18" charset="0"/>
              </a:rPr>
              <a:t>N</a:t>
            </a:r>
          </a:p>
        </p:txBody>
      </p:sp>
      <p:grpSp>
        <p:nvGrpSpPr>
          <p:cNvPr id="3" name="Group 45"/>
          <p:cNvGrpSpPr>
            <a:grpSpLocks/>
          </p:cNvGrpSpPr>
          <p:nvPr/>
        </p:nvGrpSpPr>
        <p:grpSpPr bwMode="auto">
          <a:xfrm>
            <a:off x="3357563" y="3714750"/>
            <a:ext cx="5286375" cy="3138317"/>
            <a:chOff x="3357554" y="3714752"/>
            <a:chExt cx="5286412" cy="3137737"/>
          </a:xfrm>
        </p:grpSpPr>
        <p:cxnSp>
          <p:nvCxnSpPr>
            <p:cNvPr id="10478" name="Straight Arrow Connector 41"/>
            <p:cNvCxnSpPr>
              <a:cxnSpLocks noChangeShapeType="1"/>
            </p:cNvCxnSpPr>
            <p:nvPr/>
          </p:nvCxnSpPr>
          <p:spPr bwMode="auto">
            <a:xfrm rot="5400000" flipH="1" flipV="1">
              <a:off x="3286116" y="4286256"/>
              <a:ext cx="2214578" cy="1071570"/>
            </a:xfrm>
            <a:prstGeom prst="straightConnector1">
              <a:avLst/>
            </a:prstGeom>
            <a:noFill/>
            <a:ln w="15875" algn="ctr">
              <a:solidFill>
                <a:srgbClr val="FF0000"/>
              </a:solidFill>
              <a:round/>
              <a:headEnd/>
              <a:tailEnd type="arrow" w="med" len="med"/>
            </a:ln>
          </p:spPr>
        </p:cxnSp>
        <p:sp>
          <p:nvSpPr>
            <p:cNvPr id="10479" name="TextBox 43"/>
            <p:cNvSpPr txBox="1">
              <a:spLocks noChangeArrowheads="1"/>
            </p:cNvSpPr>
            <p:nvPr/>
          </p:nvSpPr>
          <p:spPr bwMode="auto">
            <a:xfrm>
              <a:off x="3357554" y="5929330"/>
              <a:ext cx="5286412" cy="923159"/>
            </a:xfrm>
            <a:prstGeom prst="rect">
              <a:avLst/>
            </a:prstGeom>
            <a:solidFill>
              <a:schemeClr val="bg1"/>
            </a:solidFill>
            <a:ln w="9525">
              <a:noFill/>
              <a:miter lim="800000"/>
              <a:headEnd/>
              <a:tailEnd/>
            </a:ln>
          </p:spPr>
          <p:txBody>
            <a:bodyPr>
              <a:spAutoFit/>
            </a:bodyPr>
            <a:lstStyle/>
            <a:p>
              <a:pPr algn="l"/>
              <a:r>
                <a:rPr lang="en-US" dirty="0" smtClean="0">
                  <a:solidFill>
                    <a:srgbClr val="FF0000"/>
                  </a:solidFill>
                </a:rPr>
                <a:t>For </a:t>
              </a:r>
              <a:r>
                <a:rPr lang="en-US" u="sng" dirty="0" smtClean="0">
                  <a:solidFill>
                    <a:srgbClr val="FF0000"/>
                  </a:solidFill>
                </a:rPr>
                <a:t>each</a:t>
              </a:r>
              <a:r>
                <a:rPr lang="en-US" dirty="0" smtClean="0">
                  <a:solidFill>
                    <a:srgbClr val="FF0000"/>
                  </a:solidFill>
                </a:rPr>
                <a:t> data interval transmit 4 values</a:t>
              </a:r>
              <a:r>
                <a:rPr lang="el-GR" dirty="0" smtClean="0">
                  <a:solidFill>
                    <a:srgbClr val="FF0000"/>
                  </a:solidFill>
                </a:rPr>
                <a:t>: </a:t>
              </a:r>
              <a:r>
                <a:rPr lang="el-GR" dirty="0">
                  <a:solidFill>
                    <a:srgbClr val="FF0000"/>
                  </a:solidFill>
                </a:rPr>
                <a:t>1) </a:t>
              </a:r>
              <a:r>
                <a:rPr lang="en-US" dirty="0" smtClean="0">
                  <a:solidFill>
                    <a:srgbClr val="FF0000"/>
                  </a:solidFill>
                </a:rPr>
                <a:t>Start position in data array</a:t>
              </a:r>
              <a:r>
                <a:rPr lang="el-GR" dirty="0" smtClean="0">
                  <a:solidFill>
                    <a:srgbClr val="FF0000"/>
                  </a:solidFill>
                </a:rPr>
                <a:t>, </a:t>
              </a:r>
              <a:r>
                <a:rPr lang="el-GR" dirty="0">
                  <a:solidFill>
                    <a:srgbClr val="FF0000"/>
                  </a:solidFill>
                </a:rPr>
                <a:t>2) </a:t>
              </a:r>
              <a:r>
                <a:rPr lang="en-US" dirty="0" smtClean="0">
                  <a:solidFill>
                    <a:srgbClr val="FF0000"/>
                  </a:solidFill>
                </a:rPr>
                <a:t>Location of best approx. in dictionary</a:t>
              </a:r>
              <a:r>
                <a:rPr lang="el-GR" dirty="0" smtClean="0">
                  <a:solidFill>
                    <a:srgbClr val="FF0000"/>
                  </a:solidFill>
                </a:rPr>
                <a:t>; </a:t>
              </a:r>
              <a:r>
                <a:rPr lang="el-GR" dirty="0">
                  <a:solidFill>
                    <a:srgbClr val="FF0000"/>
                  </a:solidFill>
                </a:rPr>
                <a:t>3-4) </a:t>
              </a:r>
              <a:r>
                <a:rPr lang="en-US" dirty="0" smtClean="0">
                  <a:solidFill>
                    <a:srgbClr val="FF0000"/>
                  </a:solidFill>
                </a:rPr>
                <a:t>Regression Parameters</a:t>
              </a:r>
              <a:endParaRPr lang="el-GR" dirty="0">
                <a:solidFill>
                  <a:srgbClr val="FF0000"/>
                </a:solidFill>
              </a:endParaRPr>
            </a:p>
          </p:txBody>
        </p:sp>
      </p:grpSp>
      <p:sp>
        <p:nvSpPr>
          <p:cNvPr id="4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29</a:t>
            </a:fld>
            <a:endParaRPr lang="el-GR" dirty="0"/>
          </a:p>
        </p:txBody>
      </p:sp>
    </p:spTree>
    <p:custDataLst>
      <p:tags r:id="rId1"/>
    </p:custDataLst>
  </p:cSld>
  <p:clrMapOvr>
    <a:masterClrMapping/>
  </p:clrMapOvr>
  <p:transition advTm="43456"/>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nodeType="clickEffect">
                                  <p:stCondLst>
                                    <p:cond delay="0"/>
                                  </p:stCondLst>
                                  <p:childTnLst>
                                    <p:set>
                                      <p:cBhvr>
                                        <p:cTn id="11" dur="1" fill="hold">
                                          <p:stCondLst>
                                            <p:cond delay="0"/>
                                          </p:stCondLst>
                                        </p:cTn>
                                        <p:tgtEl>
                                          <p:spTgt spid="3"/>
                                        </p:tgtEl>
                                        <p:attrNameLst>
                                          <p:attrName>style.visibility</p:attrName>
                                        </p:attrNameLst>
                                      </p:cBhvr>
                                      <p:to>
                                        <p:strVal val="visible"/>
                                      </p:to>
                                    </p:set>
                                    <p:anim calcmode="lin" valueType="num">
                                      <p:cBhvr additive="base">
                                        <p:cTn id="12" dur="500" fill="hold"/>
                                        <p:tgtEl>
                                          <p:spTgt spid="3"/>
                                        </p:tgtEl>
                                        <p:attrNameLst>
                                          <p:attrName>ppt_x</p:attrName>
                                        </p:attrNameLst>
                                      </p:cBhvr>
                                      <p:tavLst>
                                        <p:tav tm="0">
                                          <p:val>
                                            <p:strVal val="#ppt_x"/>
                                          </p:val>
                                        </p:tav>
                                        <p:tav tm="100000">
                                          <p:val>
                                            <p:strVal val="#ppt_x"/>
                                          </p:val>
                                        </p:tav>
                                      </p:tavLst>
                                    </p:anim>
                                    <p:anim calcmode="lin" valueType="num">
                                      <p:cBhvr additive="base">
                                        <p:cTn id="13"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20482" name="Rectangle 2"/>
          <p:cNvSpPr>
            <a:spLocks noGrp="1" noChangeArrowheads="1"/>
          </p:cNvSpPr>
          <p:nvPr>
            <p:ph type="title"/>
          </p:nvPr>
        </p:nvSpPr>
        <p:spPr/>
        <p:txBody>
          <a:bodyPr/>
          <a:lstStyle/>
          <a:p>
            <a:pPr eaLnBrk="1" hangingPunct="1"/>
            <a:r>
              <a:rPr lang="en-US" dirty="0" smtClean="0"/>
              <a:t>Cooperative Compression</a:t>
            </a:r>
          </a:p>
        </p:txBody>
      </p:sp>
      <p:sp>
        <p:nvSpPr>
          <p:cNvPr id="248835" name="Rectangle 3"/>
          <p:cNvSpPr>
            <a:spLocks noGrp="1" noChangeArrowheads="1"/>
          </p:cNvSpPr>
          <p:nvPr>
            <p:ph type="body" idx="1"/>
          </p:nvPr>
        </p:nvSpPr>
        <p:spPr>
          <a:xfrm>
            <a:off x="538163" y="1450975"/>
            <a:ext cx="5308600" cy="4733925"/>
          </a:xfrm>
        </p:spPr>
        <p:txBody>
          <a:bodyPr/>
          <a:lstStyle/>
          <a:p>
            <a:pPr eaLnBrk="1" hangingPunct="1">
              <a:lnSpc>
                <a:spcPct val="120000"/>
              </a:lnSpc>
            </a:pPr>
            <a:r>
              <a:rPr lang="en-US" sz="2000" dirty="0" smtClean="0"/>
              <a:t>Exploring spatial correlations…</a:t>
            </a:r>
          </a:p>
          <a:p>
            <a:pPr eaLnBrk="1" hangingPunct="1">
              <a:lnSpc>
                <a:spcPct val="120000"/>
              </a:lnSpc>
            </a:pPr>
            <a:r>
              <a:rPr lang="en-US" sz="2000" dirty="0" smtClean="0"/>
              <a:t>Group leader partitions </a:t>
            </a:r>
            <a:r>
              <a:rPr lang="en-US" sz="2000" u="sng" dirty="0" smtClean="0"/>
              <a:t>part of</a:t>
            </a:r>
            <a:r>
              <a:rPr lang="en-US" sz="2000" dirty="0" smtClean="0"/>
              <a:t> bandwidth to each sensor</a:t>
            </a:r>
          </a:p>
          <a:p>
            <a:pPr lvl="1" eaLnBrk="1" hangingPunct="1">
              <a:lnSpc>
                <a:spcPct val="120000"/>
              </a:lnSpc>
            </a:pPr>
            <a:r>
              <a:rPr lang="en-US" sz="1600" dirty="0" smtClean="0"/>
              <a:t>To save energy, group leader may transmit its dictionary updates to the group</a:t>
            </a:r>
          </a:p>
          <a:p>
            <a:pPr eaLnBrk="1" hangingPunct="1">
              <a:lnSpc>
                <a:spcPct val="120000"/>
              </a:lnSpc>
            </a:pPr>
            <a:r>
              <a:rPr lang="en-US" sz="2000" dirty="0" smtClean="0"/>
              <a:t>Sensors compress their data, report resulting error (NOT data)</a:t>
            </a:r>
          </a:p>
          <a:p>
            <a:pPr eaLnBrk="1" hangingPunct="1">
              <a:lnSpc>
                <a:spcPct val="120000"/>
              </a:lnSpc>
            </a:pPr>
            <a:r>
              <a:rPr lang="en-US" sz="2000" dirty="0" smtClean="0"/>
              <a:t>More space is assigned to nodes with larger errors</a:t>
            </a:r>
          </a:p>
          <a:p>
            <a:pPr eaLnBrk="1" hangingPunct="1">
              <a:lnSpc>
                <a:spcPct val="120000"/>
              </a:lnSpc>
            </a:pPr>
            <a:r>
              <a:rPr lang="en-US" sz="2000" dirty="0" smtClean="0"/>
              <a:t>Compressed data transmitted to group leader</a:t>
            </a:r>
          </a:p>
          <a:p>
            <a:pPr eaLnBrk="1" hangingPunct="1">
              <a:lnSpc>
                <a:spcPct val="120000"/>
              </a:lnSpc>
            </a:pPr>
            <a:r>
              <a:rPr lang="en-US" sz="2000" dirty="0" smtClean="0"/>
              <a:t>Combination with its own data and transmission</a:t>
            </a:r>
          </a:p>
        </p:txBody>
      </p:sp>
      <p:sp>
        <p:nvSpPr>
          <p:cNvPr id="20484" name="Oval 4"/>
          <p:cNvSpPr>
            <a:spLocks noChangeArrowheads="1"/>
          </p:cNvSpPr>
          <p:nvPr/>
        </p:nvSpPr>
        <p:spPr bwMode="auto">
          <a:xfrm>
            <a:off x="7180263" y="1752600"/>
            <a:ext cx="322262" cy="322263"/>
          </a:xfrm>
          <a:prstGeom prst="ellipse">
            <a:avLst/>
          </a:prstGeom>
          <a:noFill/>
          <a:ln w="9525">
            <a:solidFill>
              <a:schemeClr val="tx1"/>
            </a:solidFill>
            <a:round/>
            <a:headEnd/>
            <a:tailEnd/>
          </a:ln>
        </p:spPr>
        <p:txBody>
          <a:bodyPr wrap="none" anchor="ctr"/>
          <a:lstStyle/>
          <a:p>
            <a:endParaRPr lang="el-GR" sz="2400">
              <a:latin typeface="Times New Roman" pitchFamily="18" charset="0"/>
            </a:endParaRPr>
          </a:p>
        </p:txBody>
      </p:sp>
      <p:sp>
        <p:nvSpPr>
          <p:cNvPr id="20485" name="Oval 5"/>
          <p:cNvSpPr>
            <a:spLocks noChangeArrowheads="1"/>
          </p:cNvSpPr>
          <p:nvPr/>
        </p:nvSpPr>
        <p:spPr bwMode="auto">
          <a:xfrm>
            <a:off x="7018338" y="3960813"/>
            <a:ext cx="322262" cy="322262"/>
          </a:xfrm>
          <a:prstGeom prst="ellipse">
            <a:avLst/>
          </a:prstGeom>
          <a:noFill/>
          <a:ln w="9525">
            <a:solidFill>
              <a:schemeClr val="tx1"/>
            </a:solidFill>
            <a:round/>
            <a:headEnd/>
            <a:tailEnd/>
          </a:ln>
        </p:spPr>
        <p:txBody>
          <a:bodyPr wrap="none" anchor="ctr"/>
          <a:lstStyle/>
          <a:p>
            <a:endParaRPr lang="el-GR" sz="2400">
              <a:latin typeface="Times New Roman" pitchFamily="18" charset="0"/>
            </a:endParaRPr>
          </a:p>
        </p:txBody>
      </p:sp>
      <p:sp>
        <p:nvSpPr>
          <p:cNvPr id="20486" name="Oval 6"/>
          <p:cNvSpPr>
            <a:spLocks noChangeArrowheads="1"/>
          </p:cNvSpPr>
          <p:nvPr/>
        </p:nvSpPr>
        <p:spPr bwMode="auto">
          <a:xfrm>
            <a:off x="5705475" y="4460875"/>
            <a:ext cx="322263" cy="322263"/>
          </a:xfrm>
          <a:prstGeom prst="ellipse">
            <a:avLst/>
          </a:prstGeom>
          <a:noFill/>
          <a:ln w="9525">
            <a:solidFill>
              <a:schemeClr val="tx1"/>
            </a:solidFill>
            <a:round/>
            <a:headEnd/>
            <a:tailEnd/>
          </a:ln>
        </p:spPr>
        <p:txBody>
          <a:bodyPr wrap="none" anchor="ctr"/>
          <a:lstStyle/>
          <a:p>
            <a:r>
              <a:rPr lang="en-US" sz="1400">
                <a:latin typeface="Times New Roman" pitchFamily="18" charset="0"/>
              </a:rPr>
              <a:t>1</a:t>
            </a:r>
          </a:p>
        </p:txBody>
      </p:sp>
      <p:sp>
        <p:nvSpPr>
          <p:cNvPr id="20487" name="Oval 7"/>
          <p:cNvSpPr>
            <a:spLocks noChangeArrowheads="1"/>
          </p:cNvSpPr>
          <p:nvPr/>
        </p:nvSpPr>
        <p:spPr bwMode="auto">
          <a:xfrm>
            <a:off x="6551613" y="5476875"/>
            <a:ext cx="322262" cy="322263"/>
          </a:xfrm>
          <a:prstGeom prst="ellipse">
            <a:avLst/>
          </a:prstGeom>
          <a:noFill/>
          <a:ln w="9525">
            <a:solidFill>
              <a:schemeClr val="tx1"/>
            </a:solidFill>
            <a:round/>
            <a:headEnd/>
            <a:tailEnd/>
          </a:ln>
        </p:spPr>
        <p:txBody>
          <a:bodyPr wrap="none" anchor="ctr"/>
          <a:lstStyle/>
          <a:p>
            <a:r>
              <a:rPr lang="en-US" sz="1400">
                <a:latin typeface="Times New Roman" pitchFamily="18" charset="0"/>
              </a:rPr>
              <a:t>3</a:t>
            </a:r>
          </a:p>
        </p:txBody>
      </p:sp>
      <p:sp>
        <p:nvSpPr>
          <p:cNvPr id="20488" name="Oval 8"/>
          <p:cNvSpPr>
            <a:spLocks noChangeArrowheads="1"/>
          </p:cNvSpPr>
          <p:nvPr/>
        </p:nvSpPr>
        <p:spPr bwMode="auto">
          <a:xfrm>
            <a:off x="5740400" y="5348288"/>
            <a:ext cx="322263" cy="322262"/>
          </a:xfrm>
          <a:prstGeom prst="ellipse">
            <a:avLst/>
          </a:prstGeom>
          <a:noFill/>
          <a:ln w="9525">
            <a:solidFill>
              <a:schemeClr val="tx1"/>
            </a:solidFill>
            <a:round/>
            <a:headEnd/>
            <a:tailEnd/>
          </a:ln>
        </p:spPr>
        <p:txBody>
          <a:bodyPr wrap="none" anchor="ctr"/>
          <a:lstStyle/>
          <a:p>
            <a:r>
              <a:rPr lang="en-US" sz="1400">
                <a:latin typeface="Times New Roman" pitchFamily="18" charset="0"/>
              </a:rPr>
              <a:t>2</a:t>
            </a:r>
          </a:p>
        </p:txBody>
      </p:sp>
      <p:sp>
        <p:nvSpPr>
          <p:cNvPr id="20489" name="Oval 9"/>
          <p:cNvSpPr>
            <a:spLocks noChangeArrowheads="1"/>
          </p:cNvSpPr>
          <p:nvPr/>
        </p:nvSpPr>
        <p:spPr bwMode="auto">
          <a:xfrm>
            <a:off x="7483475" y="5087938"/>
            <a:ext cx="322263" cy="322262"/>
          </a:xfrm>
          <a:prstGeom prst="ellipse">
            <a:avLst/>
          </a:prstGeom>
          <a:noFill/>
          <a:ln w="9525">
            <a:solidFill>
              <a:schemeClr val="tx1"/>
            </a:solidFill>
            <a:round/>
            <a:headEnd/>
            <a:tailEnd/>
          </a:ln>
        </p:spPr>
        <p:txBody>
          <a:bodyPr wrap="none" anchor="ctr"/>
          <a:lstStyle/>
          <a:p>
            <a:r>
              <a:rPr lang="en-US" sz="1400">
                <a:latin typeface="Times New Roman" pitchFamily="18" charset="0"/>
              </a:rPr>
              <a:t>S-1</a:t>
            </a:r>
          </a:p>
        </p:txBody>
      </p:sp>
      <p:sp>
        <p:nvSpPr>
          <p:cNvPr id="20490" name="Text Box 10"/>
          <p:cNvSpPr txBox="1">
            <a:spLocks noChangeArrowheads="1"/>
          </p:cNvSpPr>
          <p:nvPr/>
        </p:nvSpPr>
        <p:spPr bwMode="auto">
          <a:xfrm>
            <a:off x="7316788" y="3902075"/>
            <a:ext cx="1346200" cy="307777"/>
          </a:xfrm>
          <a:prstGeom prst="rect">
            <a:avLst/>
          </a:prstGeom>
          <a:noFill/>
          <a:ln w="9525">
            <a:noFill/>
            <a:miter lim="800000"/>
            <a:headEnd/>
            <a:tailEnd/>
          </a:ln>
        </p:spPr>
        <p:txBody>
          <a:bodyPr>
            <a:spAutoFit/>
          </a:bodyPr>
          <a:lstStyle/>
          <a:p>
            <a:pPr algn="l">
              <a:spcBef>
                <a:spcPct val="50000"/>
              </a:spcBef>
            </a:pPr>
            <a:r>
              <a:rPr lang="en-US" sz="1400" dirty="0" smtClean="0">
                <a:latin typeface="Times New Roman" pitchFamily="18" charset="0"/>
              </a:rPr>
              <a:t>Group Leader</a:t>
            </a:r>
            <a:endParaRPr lang="en-US" sz="1400" dirty="0">
              <a:latin typeface="Times New Roman" pitchFamily="18" charset="0"/>
            </a:endParaRPr>
          </a:p>
        </p:txBody>
      </p:sp>
      <p:sp>
        <p:nvSpPr>
          <p:cNvPr id="20491" name="Text Box 11"/>
          <p:cNvSpPr txBox="1">
            <a:spLocks noChangeArrowheads="1"/>
          </p:cNvSpPr>
          <p:nvPr/>
        </p:nvSpPr>
        <p:spPr bwMode="auto">
          <a:xfrm>
            <a:off x="5775325" y="1743075"/>
            <a:ext cx="1346200" cy="304800"/>
          </a:xfrm>
          <a:prstGeom prst="rect">
            <a:avLst/>
          </a:prstGeom>
          <a:noFill/>
          <a:ln w="9525">
            <a:noFill/>
            <a:miter lim="800000"/>
            <a:headEnd/>
            <a:tailEnd/>
          </a:ln>
        </p:spPr>
        <p:txBody>
          <a:bodyPr>
            <a:spAutoFit/>
          </a:bodyPr>
          <a:lstStyle/>
          <a:p>
            <a:pPr algn="l">
              <a:spcBef>
                <a:spcPct val="50000"/>
              </a:spcBef>
            </a:pPr>
            <a:r>
              <a:rPr lang="en-US" sz="1400" dirty="0" smtClean="0">
                <a:latin typeface="Times New Roman" pitchFamily="18" charset="0"/>
              </a:rPr>
              <a:t>Base Station</a:t>
            </a:r>
            <a:endParaRPr lang="en-US" sz="1400" dirty="0">
              <a:latin typeface="Times New Roman" pitchFamily="18" charset="0"/>
            </a:endParaRPr>
          </a:p>
        </p:txBody>
      </p:sp>
      <p:grpSp>
        <p:nvGrpSpPr>
          <p:cNvPr id="2" name="Group 12"/>
          <p:cNvGrpSpPr>
            <a:grpSpLocks/>
          </p:cNvGrpSpPr>
          <p:nvPr/>
        </p:nvGrpSpPr>
        <p:grpSpPr bwMode="auto">
          <a:xfrm>
            <a:off x="6002338" y="4035425"/>
            <a:ext cx="1958975" cy="1457325"/>
            <a:chOff x="3947" y="111"/>
            <a:chExt cx="1234" cy="918"/>
          </a:xfrm>
        </p:grpSpPr>
        <p:sp>
          <p:nvSpPr>
            <p:cNvPr id="20526" name="Line 13"/>
            <p:cNvSpPr>
              <a:spLocks noChangeShapeType="1"/>
            </p:cNvSpPr>
            <p:nvPr/>
          </p:nvSpPr>
          <p:spPr bwMode="auto">
            <a:xfrm flipH="1">
              <a:off x="3947" y="192"/>
              <a:ext cx="645" cy="250"/>
            </a:xfrm>
            <a:prstGeom prst="line">
              <a:avLst/>
            </a:prstGeom>
            <a:noFill/>
            <a:ln w="9525">
              <a:solidFill>
                <a:schemeClr val="tx1"/>
              </a:solidFill>
              <a:round/>
              <a:headEnd/>
              <a:tailEnd type="triangle" w="med" len="med"/>
            </a:ln>
          </p:spPr>
          <p:txBody>
            <a:bodyPr wrap="none"/>
            <a:lstStyle/>
            <a:p>
              <a:endParaRPr lang="el-GR"/>
            </a:p>
          </p:txBody>
        </p:sp>
        <p:sp>
          <p:nvSpPr>
            <p:cNvPr id="20527" name="Line 14"/>
            <p:cNvSpPr>
              <a:spLocks noChangeShapeType="1"/>
            </p:cNvSpPr>
            <p:nvPr/>
          </p:nvSpPr>
          <p:spPr bwMode="auto">
            <a:xfrm flipH="1">
              <a:off x="3952" y="229"/>
              <a:ext cx="651" cy="741"/>
            </a:xfrm>
            <a:prstGeom prst="line">
              <a:avLst/>
            </a:prstGeom>
            <a:noFill/>
            <a:ln w="9525">
              <a:solidFill>
                <a:schemeClr val="tx1"/>
              </a:solidFill>
              <a:round/>
              <a:headEnd/>
              <a:tailEnd type="triangle" w="med" len="med"/>
            </a:ln>
          </p:spPr>
          <p:txBody>
            <a:bodyPr wrap="none"/>
            <a:lstStyle/>
            <a:p>
              <a:endParaRPr lang="el-GR"/>
            </a:p>
          </p:txBody>
        </p:sp>
        <p:sp>
          <p:nvSpPr>
            <p:cNvPr id="20528" name="Line 15"/>
            <p:cNvSpPr>
              <a:spLocks noChangeShapeType="1"/>
            </p:cNvSpPr>
            <p:nvPr/>
          </p:nvSpPr>
          <p:spPr bwMode="auto">
            <a:xfrm flipH="1">
              <a:off x="4437" y="261"/>
              <a:ext cx="230" cy="768"/>
            </a:xfrm>
            <a:prstGeom prst="line">
              <a:avLst/>
            </a:prstGeom>
            <a:noFill/>
            <a:ln w="9525">
              <a:solidFill>
                <a:schemeClr val="tx1"/>
              </a:solidFill>
              <a:round/>
              <a:headEnd/>
              <a:tailEnd type="triangle" w="med" len="med"/>
            </a:ln>
          </p:spPr>
          <p:txBody>
            <a:bodyPr wrap="none"/>
            <a:lstStyle/>
            <a:p>
              <a:endParaRPr lang="el-GR"/>
            </a:p>
          </p:txBody>
        </p:sp>
        <p:sp>
          <p:nvSpPr>
            <p:cNvPr id="20529" name="Line 16"/>
            <p:cNvSpPr>
              <a:spLocks noChangeShapeType="1"/>
            </p:cNvSpPr>
            <p:nvPr/>
          </p:nvSpPr>
          <p:spPr bwMode="auto">
            <a:xfrm>
              <a:off x="4747" y="245"/>
              <a:ext cx="197" cy="533"/>
            </a:xfrm>
            <a:prstGeom prst="line">
              <a:avLst/>
            </a:prstGeom>
            <a:noFill/>
            <a:ln w="9525">
              <a:solidFill>
                <a:schemeClr val="tx1"/>
              </a:solidFill>
              <a:round/>
              <a:headEnd/>
              <a:tailEnd type="triangle" w="med" len="med"/>
            </a:ln>
          </p:spPr>
          <p:txBody>
            <a:bodyPr wrap="none"/>
            <a:lstStyle/>
            <a:p>
              <a:endParaRPr lang="el-GR"/>
            </a:p>
          </p:txBody>
        </p:sp>
        <p:sp>
          <p:nvSpPr>
            <p:cNvPr id="20530" name="Text Box 17"/>
            <p:cNvSpPr txBox="1">
              <a:spLocks noChangeArrowheads="1"/>
            </p:cNvSpPr>
            <p:nvPr/>
          </p:nvSpPr>
          <p:spPr bwMode="auto">
            <a:xfrm>
              <a:off x="4135" y="111"/>
              <a:ext cx="235"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B</a:t>
              </a:r>
              <a:r>
                <a:rPr lang="en-US" sz="1400" b="1" baseline="-25000">
                  <a:latin typeface="Times New Roman" pitchFamily="18" charset="0"/>
                </a:rPr>
                <a:t>1</a:t>
              </a:r>
            </a:p>
          </p:txBody>
        </p:sp>
        <p:sp>
          <p:nvSpPr>
            <p:cNvPr id="20531" name="Text Box 18"/>
            <p:cNvSpPr txBox="1">
              <a:spLocks noChangeArrowheads="1"/>
            </p:cNvSpPr>
            <p:nvPr/>
          </p:nvSpPr>
          <p:spPr bwMode="auto">
            <a:xfrm>
              <a:off x="4071" y="478"/>
              <a:ext cx="235"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B</a:t>
              </a:r>
              <a:r>
                <a:rPr lang="en-US" sz="1400" b="1" baseline="-25000">
                  <a:latin typeface="Times New Roman" pitchFamily="18" charset="0"/>
                </a:rPr>
                <a:t>2</a:t>
              </a:r>
            </a:p>
          </p:txBody>
        </p:sp>
        <p:sp>
          <p:nvSpPr>
            <p:cNvPr id="20532" name="Text Box 19"/>
            <p:cNvSpPr txBox="1">
              <a:spLocks noChangeArrowheads="1"/>
            </p:cNvSpPr>
            <p:nvPr/>
          </p:nvSpPr>
          <p:spPr bwMode="auto">
            <a:xfrm>
              <a:off x="4343" y="565"/>
              <a:ext cx="310"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B</a:t>
              </a:r>
              <a:r>
                <a:rPr lang="en-US" sz="1400" b="1" baseline="-25000">
                  <a:latin typeface="Times New Roman" pitchFamily="18" charset="0"/>
                </a:rPr>
                <a:t>3</a:t>
              </a:r>
            </a:p>
          </p:txBody>
        </p:sp>
        <p:sp>
          <p:nvSpPr>
            <p:cNvPr id="20533" name="Text Box 20"/>
            <p:cNvSpPr txBox="1">
              <a:spLocks noChangeArrowheads="1"/>
            </p:cNvSpPr>
            <p:nvPr/>
          </p:nvSpPr>
          <p:spPr bwMode="auto">
            <a:xfrm>
              <a:off x="4807" y="356"/>
              <a:ext cx="374"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B</a:t>
              </a:r>
              <a:r>
                <a:rPr lang="en-US" sz="1400" b="1" baseline="-25000">
                  <a:latin typeface="Times New Roman" pitchFamily="18" charset="0"/>
                </a:rPr>
                <a:t>S-1</a:t>
              </a:r>
            </a:p>
          </p:txBody>
        </p:sp>
      </p:grpSp>
      <p:grpSp>
        <p:nvGrpSpPr>
          <p:cNvPr id="3" name="Group 21"/>
          <p:cNvGrpSpPr>
            <a:grpSpLocks/>
          </p:cNvGrpSpPr>
          <p:nvPr/>
        </p:nvGrpSpPr>
        <p:grpSpPr bwMode="auto">
          <a:xfrm>
            <a:off x="6003925" y="4032250"/>
            <a:ext cx="1958975" cy="1457325"/>
            <a:chOff x="3734" y="2543"/>
            <a:chExt cx="1234" cy="918"/>
          </a:xfrm>
        </p:grpSpPr>
        <p:sp>
          <p:nvSpPr>
            <p:cNvPr id="20518" name="Line 22"/>
            <p:cNvSpPr>
              <a:spLocks noChangeShapeType="1"/>
            </p:cNvSpPr>
            <p:nvPr/>
          </p:nvSpPr>
          <p:spPr bwMode="auto">
            <a:xfrm flipH="1">
              <a:off x="3734" y="2624"/>
              <a:ext cx="645" cy="250"/>
            </a:xfrm>
            <a:prstGeom prst="line">
              <a:avLst/>
            </a:prstGeom>
            <a:noFill/>
            <a:ln w="9525">
              <a:solidFill>
                <a:schemeClr val="tx1"/>
              </a:solidFill>
              <a:round/>
              <a:headEnd type="triangle" w="med" len="med"/>
              <a:tailEnd/>
            </a:ln>
          </p:spPr>
          <p:txBody>
            <a:bodyPr wrap="none"/>
            <a:lstStyle/>
            <a:p>
              <a:endParaRPr lang="el-GR"/>
            </a:p>
          </p:txBody>
        </p:sp>
        <p:sp>
          <p:nvSpPr>
            <p:cNvPr id="20519" name="Line 23"/>
            <p:cNvSpPr>
              <a:spLocks noChangeShapeType="1"/>
            </p:cNvSpPr>
            <p:nvPr/>
          </p:nvSpPr>
          <p:spPr bwMode="auto">
            <a:xfrm flipH="1">
              <a:off x="3739" y="2661"/>
              <a:ext cx="651" cy="741"/>
            </a:xfrm>
            <a:prstGeom prst="line">
              <a:avLst/>
            </a:prstGeom>
            <a:noFill/>
            <a:ln w="9525">
              <a:solidFill>
                <a:schemeClr val="tx1"/>
              </a:solidFill>
              <a:round/>
              <a:headEnd type="triangle" w="med" len="med"/>
              <a:tailEnd/>
            </a:ln>
          </p:spPr>
          <p:txBody>
            <a:bodyPr wrap="none"/>
            <a:lstStyle/>
            <a:p>
              <a:endParaRPr lang="el-GR"/>
            </a:p>
          </p:txBody>
        </p:sp>
        <p:sp>
          <p:nvSpPr>
            <p:cNvPr id="20520" name="Line 24"/>
            <p:cNvSpPr>
              <a:spLocks noChangeShapeType="1"/>
            </p:cNvSpPr>
            <p:nvPr/>
          </p:nvSpPr>
          <p:spPr bwMode="auto">
            <a:xfrm flipH="1">
              <a:off x="4224" y="2693"/>
              <a:ext cx="230" cy="768"/>
            </a:xfrm>
            <a:prstGeom prst="line">
              <a:avLst/>
            </a:prstGeom>
            <a:noFill/>
            <a:ln w="9525">
              <a:solidFill>
                <a:schemeClr val="tx1"/>
              </a:solidFill>
              <a:round/>
              <a:headEnd type="triangle" w="med" len="med"/>
              <a:tailEnd/>
            </a:ln>
          </p:spPr>
          <p:txBody>
            <a:bodyPr wrap="none"/>
            <a:lstStyle/>
            <a:p>
              <a:endParaRPr lang="el-GR"/>
            </a:p>
          </p:txBody>
        </p:sp>
        <p:sp>
          <p:nvSpPr>
            <p:cNvPr id="20521" name="Line 25"/>
            <p:cNvSpPr>
              <a:spLocks noChangeShapeType="1"/>
            </p:cNvSpPr>
            <p:nvPr/>
          </p:nvSpPr>
          <p:spPr bwMode="auto">
            <a:xfrm>
              <a:off x="4534" y="2677"/>
              <a:ext cx="197" cy="533"/>
            </a:xfrm>
            <a:prstGeom prst="line">
              <a:avLst/>
            </a:prstGeom>
            <a:noFill/>
            <a:ln w="9525">
              <a:solidFill>
                <a:schemeClr val="tx1"/>
              </a:solidFill>
              <a:round/>
              <a:headEnd type="triangle" w="med" len="med"/>
              <a:tailEnd/>
            </a:ln>
          </p:spPr>
          <p:txBody>
            <a:bodyPr wrap="none"/>
            <a:lstStyle/>
            <a:p>
              <a:endParaRPr lang="el-GR"/>
            </a:p>
          </p:txBody>
        </p:sp>
        <p:sp>
          <p:nvSpPr>
            <p:cNvPr id="20522" name="Text Box 26"/>
            <p:cNvSpPr txBox="1">
              <a:spLocks noChangeArrowheads="1"/>
            </p:cNvSpPr>
            <p:nvPr/>
          </p:nvSpPr>
          <p:spPr bwMode="auto">
            <a:xfrm>
              <a:off x="3922" y="2543"/>
              <a:ext cx="235"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E</a:t>
              </a:r>
              <a:r>
                <a:rPr lang="en-US" sz="1400" b="1" baseline="-25000">
                  <a:latin typeface="Times New Roman" pitchFamily="18" charset="0"/>
                </a:rPr>
                <a:t>1</a:t>
              </a:r>
            </a:p>
          </p:txBody>
        </p:sp>
        <p:sp>
          <p:nvSpPr>
            <p:cNvPr id="20523" name="Text Box 27"/>
            <p:cNvSpPr txBox="1">
              <a:spLocks noChangeArrowheads="1"/>
            </p:cNvSpPr>
            <p:nvPr/>
          </p:nvSpPr>
          <p:spPr bwMode="auto">
            <a:xfrm>
              <a:off x="3858" y="2910"/>
              <a:ext cx="235"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E</a:t>
              </a:r>
              <a:r>
                <a:rPr lang="en-US" sz="1400" b="1" baseline="-25000">
                  <a:latin typeface="Times New Roman" pitchFamily="18" charset="0"/>
                </a:rPr>
                <a:t>2</a:t>
              </a:r>
            </a:p>
          </p:txBody>
        </p:sp>
        <p:sp>
          <p:nvSpPr>
            <p:cNvPr id="20524" name="Text Box 28"/>
            <p:cNvSpPr txBox="1">
              <a:spLocks noChangeArrowheads="1"/>
            </p:cNvSpPr>
            <p:nvPr/>
          </p:nvSpPr>
          <p:spPr bwMode="auto">
            <a:xfrm>
              <a:off x="4130" y="2997"/>
              <a:ext cx="310"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E</a:t>
              </a:r>
              <a:r>
                <a:rPr lang="en-US" sz="1400" b="1" baseline="-25000">
                  <a:latin typeface="Times New Roman" pitchFamily="18" charset="0"/>
                </a:rPr>
                <a:t>3</a:t>
              </a:r>
            </a:p>
          </p:txBody>
        </p:sp>
        <p:sp>
          <p:nvSpPr>
            <p:cNvPr id="20525" name="Text Box 29"/>
            <p:cNvSpPr txBox="1">
              <a:spLocks noChangeArrowheads="1"/>
            </p:cNvSpPr>
            <p:nvPr/>
          </p:nvSpPr>
          <p:spPr bwMode="auto">
            <a:xfrm>
              <a:off x="4594" y="2788"/>
              <a:ext cx="374" cy="192"/>
            </a:xfrm>
            <a:prstGeom prst="rect">
              <a:avLst/>
            </a:prstGeom>
            <a:noFill/>
            <a:ln w="9525">
              <a:noFill/>
              <a:miter lim="800000"/>
              <a:headEnd/>
              <a:tailEnd/>
            </a:ln>
          </p:spPr>
          <p:txBody>
            <a:bodyPr>
              <a:spAutoFit/>
            </a:bodyPr>
            <a:lstStyle/>
            <a:p>
              <a:pPr algn="l">
                <a:spcBef>
                  <a:spcPct val="50000"/>
                </a:spcBef>
              </a:pPr>
              <a:r>
                <a:rPr lang="en-US" sz="1400" b="1">
                  <a:latin typeface="Times New Roman" pitchFamily="18" charset="0"/>
                </a:rPr>
                <a:t>E</a:t>
              </a:r>
              <a:r>
                <a:rPr lang="en-US" sz="1400" b="1" baseline="-25000">
                  <a:latin typeface="Times New Roman" pitchFamily="18" charset="0"/>
                </a:rPr>
                <a:t>S-1</a:t>
              </a:r>
            </a:p>
          </p:txBody>
        </p:sp>
      </p:grpSp>
      <p:grpSp>
        <p:nvGrpSpPr>
          <p:cNvPr id="4" name="Group 30"/>
          <p:cNvGrpSpPr>
            <a:grpSpLocks/>
          </p:cNvGrpSpPr>
          <p:nvPr/>
        </p:nvGrpSpPr>
        <p:grpSpPr bwMode="auto">
          <a:xfrm>
            <a:off x="6011863" y="4152900"/>
            <a:ext cx="1692275" cy="1328738"/>
            <a:chOff x="1542" y="3035"/>
            <a:chExt cx="1066" cy="837"/>
          </a:xfrm>
        </p:grpSpPr>
        <p:sp>
          <p:nvSpPr>
            <p:cNvPr id="20510" name="Line 31"/>
            <p:cNvSpPr>
              <a:spLocks noChangeShapeType="1"/>
            </p:cNvSpPr>
            <p:nvPr/>
          </p:nvSpPr>
          <p:spPr bwMode="auto">
            <a:xfrm flipH="1">
              <a:off x="1542" y="3035"/>
              <a:ext cx="645" cy="250"/>
            </a:xfrm>
            <a:prstGeom prst="line">
              <a:avLst/>
            </a:prstGeom>
            <a:noFill/>
            <a:ln w="9525">
              <a:solidFill>
                <a:schemeClr val="tx1"/>
              </a:solidFill>
              <a:round/>
              <a:headEnd type="triangle" w="med" len="med"/>
              <a:tailEnd/>
            </a:ln>
          </p:spPr>
          <p:txBody>
            <a:bodyPr wrap="none"/>
            <a:lstStyle/>
            <a:p>
              <a:endParaRPr lang="el-GR"/>
            </a:p>
          </p:txBody>
        </p:sp>
        <p:sp>
          <p:nvSpPr>
            <p:cNvPr id="20511" name="Line 32"/>
            <p:cNvSpPr>
              <a:spLocks noChangeShapeType="1"/>
            </p:cNvSpPr>
            <p:nvPr/>
          </p:nvSpPr>
          <p:spPr bwMode="auto">
            <a:xfrm flipH="1">
              <a:off x="1547" y="3072"/>
              <a:ext cx="651" cy="741"/>
            </a:xfrm>
            <a:prstGeom prst="line">
              <a:avLst/>
            </a:prstGeom>
            <a:noFill/>
            <a:ln w="9525">
              <a:solidFill>
                <a:schemeClr val="tx1"/>
              </a:solidFill>
              <a:round/>
              <a:headEnd type="triangle" w="med" len="med"/>
              <a:tailEnd/>
            </a:ln>
          </p:spPr>
          <p:txBody>
            <a:bodyPr wrap="none"/>
            <a:lstStyle/>
            <a:p>
              <a:endParaRPr lang="el-GR"/>
            </a:p>
          </p:txBody>
        </p:sp>
        <p:sp>
          <p:nvSpPr>
            <p:cNvPr id="20512" name="Line 33"/>
            <p:cNvSpPr>
              <a:spLocks noChangeShapeType="1"/>
            </p:cNvSpPr>
            <p:nvPr/>
          </p:nvSpPr>
          <p:spPr bwMode="auto">
            <a:xfrm flipH="1">
              <a:off x="2032" y="3104"/>
              <a:ext cx="230" cy="768"/>
            </a:xfrm>
            <a:prstGeom prst="line">
              <a:avLst/>
            </a:prstGeom>
            <a:noFill/>
            <a:ln w="9525">
              <a:solidFill>
                <a:schemeClr val="tx1"/>
              </a:solidFill>
              <a:round/>
              <a:headEnd type="triangle" w="med" len="med"/>
              <a:tailEnd/>
            </a:ln>
          </p:spPr>
          <p:txBody>
            <a:bodyPr wrap="none"/>
            <a:lstStyle/>
            <a:p>
              <a:endParaRPr lang="el-GR"/>
            </a:p>
          </p:txBody>
        </p:sp>
        <p:sp>
          <p:nvSpPr>
            <p:cNvPr id="20513" name="Line 34"/>
            <p:cNvSpPr>
              <a:spLocks noChangeShapeType="1"/>
            </p:cNvSpPr>
            <p:nvPr/>
          </p:nvSpPr>
          <p:spPr bwMode="auto">
            <a:xfrm>
              <a:off x="2342" y="3088"/>
              <a:ext cx="197" cy="533"/>
            </a:xfrm>
            <a:prstGeom prst="line">
              <a:avLst/>
            </a:prstGeom>
            <a:noFill/>
            <a:ln w="9525">
              <a:solidFill>
                <a:schemeClr val="tx1"/>
              </a:solidFill>
              <a:round/>
              <a:headEnd type="triangle" w="med" len="med"/>
              <a:tailEnd/>
            </a:ln>
          </p:spPr>
          <p:txBody>
            <a:bodyPr wrap="none"/>
            <a:lstStyle/>
            <a:p>
              <a:endParaRPr lang="el-GR"/>
            </a:p>
          </p:txBody>
        </p:sp>
        <p:sp>
          <p:nvSpPr>
            <p:cNvPr id="20514" name="Rectangle 35"/>
            <p:cNvSpPr>
              <a:spLocks noChangeArrowheads="1"/>
            </p:cNvSpPr>
            <p:nvPr/>
          </p:nvSpPr>
          <p:spPr bwMode="auto">
            <a:xfrm>
              <a:off x="1605" y="3141"/>
              <a:ext cx="107" cy="80"/>
            </a:xfrm>
            <a:prstGeom prst="rect">
              <a:avLst/>
            </a:prstGeom>
            <a:solidFill>
              <a:srgbClr val="FF6600"/>
            </a:solidFill>
            <a:ln w="9525">
              <a:miter lim="800000"/>
              <a:headEnd/>
              <a:tailEnd/>
            </a:ln>
            <a:scene3d>
              <a:camera prst="legacyObliqueTopRight"/>
              <a:lightRig rig="legacyFlat3" dir="b"/>
            </a:scene3d>
            <a:sp3d extrusionH="227000" prstMaterial="legacyMatte">
              <a:bevelT w="13500" h="13500" prst="angle"/>
              <a:bevelB w="13500" h="13500" prst="angle"/>
              <a:extrusionClr>
                <a:srgbClr val="FF6600"/>
              </a:extrusionClr>
            </a:sp3d>
          </p:spPr>
          <p:txBody>
            <a:bodyPr wrap="none" anchor="ctr">
              <a:flatTx/>
            </a:bodyPr>
            <a:lstStyle/>
            <a:p>
              <a:endParaRPr lang="el-GR"/>
            </a:p>
          </p:txBody>
        </p:sp>
        <p:sp>
          <p:nvSpPr>
            <p:cNvPr id="20515" name="Rectangle 36"/>
            <p:cNvSpPr>
              <a:spLocks noChangeArrowheads="1"/>
            </p:cNvSpPr>
            <p:nvPr/>
          </p:nvSpPr>
          <p:spPr bwMode="auto">
            <a:xfrm>
              <a:off x="1712" y="3397"/>
              <a:ext cx="107" cy="80"/>
            </a:xfrm>
            <a:prstGeom prst="rect">
              <a:avLst/>
            </a:prstGeom>
            <a:solidFill>
              <a:srgbClr val="FF00FF"/>
            </a:solidFill>
            <a:ln w="9525">
              <a:miter lim="800000"/>
              <a:headEnd/>
              <a:tailEnd/>
            </a:ln>
            <a:scene3d>
              <a:camera prst="legacyObliqueTopRight"/>
              <a:lightRig rig="legacyFlat3" dir="b"/>
            </a:scene3d>
            <a:sp3d extrusionH="227000" prstMaterial="legacyMatte">
              <a:bevelT w="13500" h="13500" prst="angle"/>
              <a:bevelB w="13500" h="13500" prst="angle"/>
              <a:extrusionClr>
                <a:srgbClr val="FF00FF"/>
              </a:extrusionClr>
            </a:sp3d>
          </p:spPr>
          <p:txBody>
            <a:bodyPr wrap="none" anchor="ctr">
              <a:flatTx/>
            </a:bodyPr>
            <a:lstStyle/>
            <a:p>
              <a:endParaRPr lang="el-GR"/>
            </a:p>
          </p:txBody>
        </p:sp>
        <p:sp>
          <p:nvSpPr>
            <p:cNvPr id="20516" name="Rectangle 37"/>
            <p:cNvSpPr>
              <a:spLocks noChangeArrowheads="1"/>
            </p:cNvSpPr>
            <p:nvPr/>
          </p:nvSpPr>
          <p:spPr bwMode="auto">
            <a:xfrm>
              <a:off x="2144" y="3605"/>
              <a:ext cx="107" cy="80"/>
            </a:xfrm>
            <a:prstGeom prst="rect">
              <a:avLst/>
            </a:prstGeom>
            <a:solidFill>
              <a:srgbClr val="00FF00"/>
            </a:solidFill>
            <a:ln w="9525">
              <a:miter lim="800000"/>
              <a:headEnd/>
              <a:tailEnd/>
            </a:ln>
            <a:scene3d>
              <a:camera prst="legacyObliqueTopRight"/>
              <a:lightRig rig="legacyFlat3" dir="b"/>
            </a:scene3d>
            <a:sp3d extrusionH="227000" prstMaterial="legacyMatte">
              <a:bevelT w="13500" h="13500" prst="angle"/>
              <a:bevelB w="13500" h="13500" prst="angle"/>
              <a:extrusionClr>
                <a:srgbClr val="00FF00"/>
              </a:extrusionClr>
            </a:sp3d>
          </p:spPr>
          <p:txBody>
            <a:bodyPr wrap="none" anchor="ctr">
              <a:flatTx/>
            </a:bodyPr>
            <a:lstStyle/>
            <a:p>
              <a:endParaRPr lang="el-GR"/>
            </a:p>
          </p:txBody>
        </p:sp>
        <p:sp>
          <p:nvSpPr>
            <p:cNvPr id="20517" name="Rectangle 38"/>
            <p:cNvSpPr>
              <a:spLocks noChangeArrowheads="1"/>
            </p:cNvSpPr>
            <p:nvPr/>
          </p:nvSpPr>
          <p:spPr bwMode="auto">
            <a:xfrm>
              <a:off x="2501" y="3402"/>
              <a:ext cx="107" cy="80"/>
            </a:xfrm>
            <a:prstGeom prst="rect">
              <a:avLst/>
            </a:prstGeom>
            <a:solidFill>
              <a:srgbClr val="0000FF"/>
            </a:solidFill>
            <a:ln w="9525">
              <a:miter lim="800000"/>
              <a:headEnd/>
              <a:tailEnd/>
            </a:ln>
            <a:scene3d>
              <a:camera prst="legacyObliqueTopRight"/>
              <a:lightRig rig="legacyFlat3" dir="b"/>
            </a:scene3d>
            <a:sp3d extrusionH="227000" prstMaterial="legacyMatte">
              <a:bevelT w="13500" h="13500" prst="angle"/>
              <a:bevelB w="13500" h="13500" prst="angle"/>
              <a:extrusionClr>
                <a:srgbClr val="0000FF"/>
              </a:extrusionClr>
            </a:sp3d>
          </p:spPr>
          <p:txBody>
            <a:bodyPr wrap="none" anchor="ctr">
              <a:flatTx/>
            </a:bodyPr>
            <a:lstStyle/>
            <a:p>
              <a:endParaRPr lang="el-GR"/>
            </a:p>
          </p:txBody>
        </p:sp>
      </p:grpSp>
      <p:grpSp>
        <p:nvGrpSpPr>
          <p:cNvPr id="5" name="Group 39"/>
          <p:cNvGrpSpPr>
            <a:grpSpLocks/>
          </p:cNvGrpSpPr>
          <p:nvPr/>
        </p:nvGrpSpPr>
        <p:grpSpPr bwMode="auto">
          <a:xfrm>
            <a:off x="7004050" y="2065338"/>
            <a:ext cx="1514475" cy="1905000"/>
            <a:chOff x="4364" y="1296"/>
            <a:chExt cx="954" cy="1200"/>
          </a:xfrm>
        </p:grpSpPr>
        <p:sp>
          <p:nvSpPr>
            <p:cNvPr id="20508" name="Freeform 40"/>
            <p:cNvSpPr>
              <a:spLocks/>
            </p:cNvSpPr>
            <p:nvPr/>
          </p:nvSpPr>
          <p:spPr bwMode="auto">
            <a:xfrm>
              <a:off x="4364" y="1296"/>
              <a:ext cx="185" cy="1200"/>
            </a:xfrm>
            <a:custGeom>
              <a:avLst/>
              <a:gdLst>
                <a:gd name="T0" fmla="*/ 185 w 185"/>
                <a:gd name="T1" fmla="*/ 0 h 1200"/>
                <a:gd name="T2" fmla="*/ 4 w 185"/>
                <a:gd name="T3" fmla="*/ 336 h 1200"/>
                <a:gd name="T4" fmla="*/ 164 w 185"/>
                <a:gd name="T5" fmla="*/ 736 h 1200"/>
                <a:gd name="T6" fmla="*/ 127 w 185"/>
                <a:gd name="T7" fmla="*/ 1200 h 1200"/>
                <a:gd name="T8" fmla="*/ 0 60000 65536"/>
                <a:gd name="T9" fmla="*/ 0 60000 65536"/>
                <a:gd name="T10" fmla="*/ 0 60000 65536"/>
                <a:gd name="T11" fmla="*/ 0 60000 65536"/>
                <a:gd name="T12" fmla="*/ 0 w 185"/>
                <a:gd name="T13" fmla="*/ 0 h 1200"/>
                <a:gd name="T14" fmla="*/ 185 w 185"/>
                <a:gd name="T15" fmla="*/ 1200 h 1200"/>
              </a:gdLst>
              <a:ahLst/>
              <a:cxnLst>
                <a:cxn ang="T8">
                  <a:pos x="T0" y="T1"/>
                </a:cxn>
                <a:cxn ang="T9">
                  <a:pos x="T2" y="T3"/>
                </a:cxn>
                <a:cxn ang="T10">
                  <a:pos x="T4" y="T5"/>
                </a:cxn>
                <a:cxn ang="T11">
                  <a:pos x="T6" y="T7"/>
                </a:cxn>
              </a:cxnLst>
              <a:rect l="T12" t="T13" r="T14" b="T15"/>
              <a:pathLst>
                <a:path w="185" h="1200">
                  <a:moveTo>
                    <a:pt x="185" y="0"/>
                  </a:moveTo>
                  <a:cubicBezTo>
                    <a:pt x="96" y="106"/>
                    <a:pt x="8" y="213"/>
                    <a:pt x="4" y="336"/>
                  </a:cubicBezTo>
                  <a:cubicBezTo>
                    <a:pt x="0" y="459"/>
                    <a:pt x="144" y="592"/>
                    <a:pt x="164" y="736"/>
                  </a:cubicBezTo>
                  <a:cubicBezTo>
                    <a:pt x="184" y="880"/>
                    <a:pt x="132" y="1123"/>
                    <a:pt x="127" y="1200"/>
                  </a:cubicBezTo>
                </a:path>
              </a:pathLst>
            </a:custGeom>
            <a:noFill/>
            <a:ln w="9525">
              <a:solidFill>
                <a:schemeClr val="tx1"/>
              </a:solidFill>
              <a:round/>
              <a:headEnd/>
              <a:tailEnd type="triangle" w="med" len="lg"/>
            </a:ln>
          </p:spPr>
          <p:txBody>
            <a:bodyPr wrap="none"/>
            <a:lstStyle/>
            <a:p>
              <a:endParaRPr lang="el-GR"/>
            </a:p>
          </p:txBody>
        </p:sp>
        <p:sp>
          <p:nvSpPr>
            <p:cNvPr id="20509" name="Text Box 41"/>
            <p:cNvSpPr txBox="1">
              <a:spLocks noChangeArrowheads="1"/>
            </p:cNvSpPr>
            <p:nvPr/>
          </p:nvSpPr>
          <p:spPr bwMode="auto">
            <a:xfrm>
              <a:off x="4470" y="1626"/>
              <a:ext cx="848" cy="330"/>
            </a:xfrm>
            <a:prstGeom prst="rect">
              <a:avLst/>
            </a:prstGeom>
            <a:noFill/>
            <a:ln w="9525">
              <a:noFill/>
              <a:miter lim="800000"/>
              <a:headEnd/>
              <a:tailEnd/>
            </a:ln>
          </p:spPr>
          <p:txBody>
            <a:bodyPr>
              <a:spAutoFit/>
            </a:bodyPr>
            <a:lstStyle/>
            <a:p>
              <a:pPr algn="l">
                <a:spcBef>
                  <a:spcPct val="50000"/>
                </a:spcBef>
              </a:pPr>
              <a:r>
                <a:rPr lang="en-US" sz="1400" dirty="0" smtClean="0">
                  <a:latin typeface="Times New Roman" pitchFamily="18" charset="0"/>
                </a:rPr>
                <a:t>Query, </a:t>
              </a:r>
              <a:r>
                <a:rPr lang="en-US" sz="1400" dirty="0">
                  <a:latin typeface="Times New Roman" pitchFamily="18" charset="0"/>
                </a:rPr>
                <a:t>Bandwidth</a:t>
              </a:r>
            </a:p>
          </p:txBody>
        </p:sp>
      </p:grpSp>
      <p:grpSp>
        <p:nvGrpSpPr>
          <p:cNvPr id="6" name="Group 42"/>
          <p:cNvGrpSpPr>
            <a:grpSpLocks/>
          </p:cNvGrpSpPr>
          <p:nvPr/>
        </p:nvGrpSpPr>
        <p:grpSpPr bwMode="auto">
          <a:xfrm>
            <a:off x="6996113" y="2071688"/>
            <a:ext cx="522287" cy="1905000"/>
            <a:chOff x="3095" y="1338"/>
            <a:chExt cx="329" cy="1200"/>
          </a:xfrm>
        </p:grpSpPr>
        <p:sp>
          <p:nvSpPr>
            <p:cNvPr id="20506" name="Freeform 43"/>
            <p:cNvSpPr>
              <a:spLocks/>
            </p:cNvSpPr>
            <p:nvPr/>
          </p:nvSpPr>
          <p:spPr bwMode="auto">
            <a:xfrm>
              <a:off x="3095" y="1338"/>
              <a:ext cx="185" cy="1200"/>
            </a:xfrm>
            <a:custGeom>
              <a:avLst/>
              <a:gdLst>
                <a:gd name="T0" fmla="*/ 185 w 185"/>
                <a:gd name="T1" fmla="*/ 0 h 1200"/>
                <a:gd name="T2" fmla="*/ 4 w 185"/>
                <a:gd name="T3" fmla="*/ 336 h 1200"/>
                <a:gd name="T4" fmla="*/ 164 w 185"/>
                <a:gd name="T5" fmla="*/ 736 h 1200"/>
                <a:gd name="T6" fmla="*/ 127 w 185"/>
                <a:gd name="T7" fmla="*/ 1200 h 1200"/>
                <a:gd name="T8" fmla="*/ 0 60000 65536"/>
                <a:gd name="T9" fmla="*/ 0 60000 65536"/>
                <a:gd name="T10" fmla="*/ 0 60000 65536"/>
                <a:gd name="T11" fmla="*/ 0 60000 65536"/>
                <a:gd name="T12" fmla="*/ 0 w 185"/>
                <a:gd name="T13" fmla="*/ 0 h 1200"/>
                <a:gd name="T14" fmla="*/ 185 w 185"/>
                <a:gd name="T15" fmla="*/ 1200 h 1200"/>
              </a:gdLst>
              <a:ahLst/>
              <a:cxnLst>
                <a:cxn ang="T8">
                  <a:pos x="T0" y="T1"/>
                </a:cxn>
                <a:cxn ang="T9">
                  <a:pos x="T2" y="T3"/>
                </a:cxn>
                <a:cxn ang="T10">
                  <a:pos x="T4" y="T5"/>
                </a:cxn>
                <a:cxn ang="T11">
                  <a:pos x="T6" y="T7"/>
                </a:cxn>
              </a:cxnLst>
              <a:rect l="T12" t="T13" r="T14" b="T15"/>
              <a:pathLst>
                <a:path w="185" h="1200">
                  <a:moveTo>
                    <a:pt x="185" y="0"/>
                  </a:moveTo>
                  <a:cubicBezTo>
                    <a:pt x="96" y="106"/>
                    <a:pt x="8" y="213"/>
                    <a:pt x="4" y="336"/>
                  </a:cubicBezTo>
                  <a:cubicBezTo>
                    <a:pt x="0" y="459"/>
                    <a:pt x="144" y="592"/>
                    <a:pt x="164" y="736"/>
                  </a:cubicBezTo>
                  <a:cubicBezTo>
                    <a:pt x="184" y="880"/>
                    <a:pt x="132" y="1123"/>
                    <a:pt x="127" y="1200"/>
                  </a:cubicBezTo>
                </a:path>
              </a:pathLst>
            </a:custGeom>
            <a:noFill/>
            <a:ln w="9525">
              <a:solidFill>
                <a:schemeClr val="tx1"/>
              </a:solidFill>
              <a:round/>
              <a:headEnd type="triangle" w="med" len="med"/>
              <a:tailEnd type="none" w="med" len="lg"/>
            </a:ln>
          </p:spPr>
          <p:txBody>
            <a:bodyPr wrap="none"/>
            <a:lstStyle/>
            <a:p>
              <a:endParaRPr lang="el-GR"/>
            </a:p>
          </p:txBody>
        </p:sp>
        <p:sp>
          <p:nvSpPr>
            <p:cNvPr id="20507" name="Rectangle 44"/>
            <p:cNvSpPr>
              <a:spLocks noChangeArrowheads="1"/>
            </p:cNvSpPr>
            <p:nvPr/>
          </p:nvSpPr>
          <p:spPr bwMode="auto">
            <a:xfrm>
              <a:off x="3296" y="2000"/>
              <a:ext cx="128" cy="144"/>
            </a:xfrm>
            <a:prstGeom prst="rect">
              <a:avLst/>
            </a:prstGeom>
            <a:solidFill>
              <a:srgbClr val="0000FF"/>
            </a:solidFill>
            <a:ln w="9525">
              <a:miter lim="800000"/>
              <a:headEnd/>
              <a:tailEnd/>
            </a:ln>
            <a:scene3d>
              <a:camera prst="legacyObliqueTopRight"/>
              <a:lightRig rig="legacyFlat3" dir="b"/>
            </a:scene3d>
            <a:sp3d extrusionH="227000" prstMaterial="legacyMatte">
              <a:bevelT w="13500" h="13500" prst="angle"/>
              <a:bevelB w="13500" h="13500" prst="angle"/>
              <a:extrusionClr>
                <a:srgbClr val="0000FF"/>
              </a:extrusionClr>
            </a:sp3d>
          </p:spPr>
          <p:txBody>
            <a:bodyPr wrap="none" anchor="ctr">
              <a:flatTx/>
            </a:bodyPr>
            <a:lstStyle/>
            <a:p>
              <a:endParaRPr lang="el-GR"/>
            </a:p>
          </p:txBody>
        </p:sp>
      </p:grpSp>
      <p:grpSp>
        <p:nvGrpSpPr>
          <p:cNvPr id="7" name="Group 45"/>
          <p:cNvGrpSpPr>
            <a:grpSpLocks/>
          </p:cNvGrpSpPr>
          <p:nvPr/>
        </p:nvGrpSpPr>
        <p:grpSpPr bwMode="auto">
          <a:xfrm>
            <a:off x="6003925" y="4032250"/>
            <a:ext cx="1958975" cy="1457325"/>
            <a:chOff x="590" y="3220"/>
            <a:chExt cx="1234" cy="918"/>
          </a:xfrm>
        </p:grpSpPr>
        <p:sp>
          <p:nvSpPr>
            <p:cNvPr id="20498" name="Line 46"/>
            <p:cNvSpPr>
              <a:spLocks noChangeShapeType="1"/>
            </p:cNvSpPr>
            <p:nvPr/>
          </p:nvSpPr>
          <p:spPr bwMode="auto">
            <a:xfrm flipH="1">
              <a:off x="590" y="3301"/>
              <a:ext cx="645" cy="250"/>
            </a:xfrm>
            <a:prstGeom prst="line">
              <a:avLst/>
            </a:prstGeom>
            <a:noFill/>
            <a:ln w="9525">
              <a:solidFill>
                <a:schemeClr val="tx1"/>
              </a:solidFill>
              <a:round/>
              <a:headEnd/>
              <a:tailEnd type="triangle" w="med" len="med"/>
            </a:ln>
          </p:spPr>
          <p:txBody>
            <a:bodyPr wrap="none"/>
            <a:lstStyle/>
            <a:p>
              <a:endParaRPr lang="el-GR"/>
            </a:p>
          </p:txBody>
        </p:sp>
        <p:sp>
          <p:nvSpPr>
            <p:cNvPr id="20499" name="Line 47"/>
            <p:cNvSpPr>
              <a:spLocks noChangeShapeType="1"/>
            </p:cNvSpPr>
            <p:nvPr/>
          </p:nvSpPr>
          <p:spPr bwMode="auto">
            <a:xfrm flipH="1">
              <a:off x="595" y="3338"/>
              <a:ext cx="651" cy="741"/>
            </a:xfrm>
            <a:prstGeom prst="line">
              <a:avLst/>
            </a:prstGeom>
            <a:noFill/>
            <a:ln w="9525">
              <a:solidFill>
                <a:schemeClr val="tx1"/>
              </a:solidFill>
              <a:round/>
              <a:headEnd/>
              <a:tailEnd type="triangle" w="med" len="med"/>
            </a:ln>
          </p:spPr>
          <p:txBody>
            <a:bodyPr wrap="none"/>
            <a:lstStyle/>
            <a:p>
              <a:endParaRPr lang="el-GR"/>
            </a:p>
          </p:txBody>
        </p:sp>
        <p:sp>
          <p:nvSpPr>
            <p:cNvPr id="20500" name="Line 48"/>
            <p:cNvSpPr>
              <a:spLocks noChangeShapeType="1"/>
            </p:cNvSpPr>
            <p:nvPr/>
          </p:nvSpPr>
          <p:spPr bwMode="auto">
            <a:xfrm flipH="1">
              <a:off x="1080" y="3370"/>
              <a:ext cx="230" cy="768"/>
            </a:xfrm>
            <a:prstGeom prst="line">
              <a:avLst/>
            </a:prstGeom>
            <a:noFill/>
            <a:ln w="9525">
              <a:solidFill>
                <a:schemeClr val="tx1"/>
              </a:solidFill>
              <a:round/>
              <a:headEnd/>
              <a:tailEnd type="triangle" w="med" len="med"/>
            </a:ln>
          </p:spPr>
          <p:txBody>
            <a:bodyPr wrap="none"/>
            <a:lstStyle/>
            <a:p>
              <a:endParaRPr lang="el-GR"/>
            </a:p>
          </p:txBody>
        </p:sp>
        <p:sp>
          <p:nvSpPr>
            <p:cNvPr id="20501" name="Line 49"/>
            <p:cNvSpPr>
              <a:spLocks noChangeShapeType="1"/>
            </p:cNvSpPr>
            <p:nvPr/>
          </p:nvSpPr>
          <p:spPr bwMode="auto">
            <a:xfrm>
              <a:off x="1390" y="3354"/>
              <a:ext cx="197" cy="533"/>
            </a:xfrm>
            <a:prstGeom prst="line">
              <a:avLst/>
            </a:prstGeom>
            <a:noFill/>
            <a:ln w="9525">
              <a:solidFill>
                <a:schemeClr val="tx1"/>
              </a:solidFill>
              <a:round/>
              <a:headEnd/>
              <a:tailEnd type="triangle" w="med" len="med"/>
            </a:ln>
          </p:spPr>
          <p:txBody>
            <a:bodyPr wrap="none"/>
            <a:lstStyle/>
            <a:p>
              <a:endParaRPr lang="el-GR"/>
            </a:p>
          </p:txBody>
        </p:sp>
        <p:sp>
          <p:nvSpPr>
            <p:cNvPr id="20502" name="Text Box 50"/>
            <p:cNvSpPr txBox="1">
              <a:spLocks noChangeArrowheads="1"/>
            </p:cNvSpPr>
            <p:nvPr/>
          </p:nvSpPr>
          <p:spPr bwMode="auto">
            <a:xfrm>
              <a:off x="778" y="3220"/>
              <a:ext cx="267" cy="192"/>
            </a:xfrm>
            <a:prstGeom prst="rect">
              <a:avLst/>
            </a:prstGeom>
            <a:noFill/>
            <a:ln w="9525">
              <a:noFill/>
              <a:miter lim="800000"/>
              <a:headEnd/>
              <a:tailEnd/>
            </a:ln>
          </p:spPr>
          <p:txBody>
            <a:bodyPr>
              <a:spAutoFit/>
            </a:bodyPr>
            <a:lstStyle/>
            <a:p>
              <a:pPr algn="l">
                <a:spcBef>
                  <a:spcPct val="50000"/>
                </a:spcBef>
              </a:pPr>
              <a:r>
                <a:rPr lang="el-GR" sz="1400" b="1">
                  <a:latin typeface="Times New Roman" pitchFamily="18" charset="0"/>
                </a:rPr>
                <a:t>Β</a:t>
              </a:r>
              <a:r>
                <a:rPr lang="en-US" sz="1400" b="1" baseline="-25000">
                  <a:latin typeface="Times New Roman" pitchFamily="18" charset="0"/>
                </a:rPr>
                <a:t>1</a:t>
              </a:r>
              <a:r>
                <a:rPr lang="el-GR" sz="1400" b="1" baseline="30000">
                  <a:latin typeface="Times New Roman" pitchFamily="18" charset="0"/>
                </a:rPr>
                <a:t>’</a:t>
              </a:r>
              <a:endParaRPr lang="en-US" sz="1400" b="1" baseline="30000">
                <a:latin typeface="Times New Roman" pitchFamily="18" charset="0"/>
              </a:endParaRPr>
            </a:p>
          </p:txBody>
        </p:sp>
        <p:sp>
          <p:nvSpPr>
            <p:cNvPr id="20503" name="Text Box 51"/>
            <p:cNvSpPr txBox="1">
              <a:spLocks noChangeArrowheads="1"/>
            </p:cNvSpPr>
            <p:nvPr/>
          </p:nvSpPr>
          <p:spPr bwMode="auto">
            <a:xfrm>
              <a:off x="714" y="3587"/>
              <a:ext cx="275" cy="192"/>
            </a:xfrm>
            <a:prstGeom prst="rect">
              <a:avLst/>
            </a:prstGeom>
            <a:noFill/>
            <a:ln w="9525">
              <a:noFill/>
              <a:miter lim="800000"/>
              <a:headEnd/>
              <a:tailEnd/>
            </a:ln>
          </p:spPr>
          <p:txBody>
            <a:bodyPr>
              <a:spAutoFit/>
            </a:bodyPr>
            <a:lstStyle/>
            <a:p>
              <a:pPr algn="l">
                <a:spcBef>
                  <a:spcPct val="50000"/>
                </a:spcBef>
              </a:pPr>
              <a:r>
                <a:rPr lang="el-GR" sz="1400" b="1">
                  <a:latin typeface="Times New Roman" pitchFamily="18" charset="0"/>
                </a:rPr>
                <a:t>Β</a:t>
              </a:r>
              <a:r>
                <a:rPr lang="en-US" sz="1400" b="1" baseline="-25000">
                  <a:latin typeface="Times New Roman" pitchFamily="18" charset="0"/>
                </a:rPr>
                <a:t>2</a:t>
              </a:r>
              <a:r>
                <a:rPr lang="el-GR" sz="1400" b="1" baseline="30000">
                  <a:latin typeface="Times New Roman" pitchFamily="18" charset="0"/>
                </a:rPr>
                <a:t>’</a:t>
              </a:r>
              <a:endParaRPr lang="en-US" sz="1400" b="1" baseline="-25000">
                <a:latin typeface="Times New Roman" pitchFamily="18" charset="0"/>
              </a:endParaRPr>
            </a:p>
          </p:txBody>
        </p:sp>
        <p:sp>
          <p:nvSpPr>
            <p:cNvPr id="20504" name="Text Box 52"/>
            <p:cNvSpPr txBox="1">
              <a:spLocks noChangeArrowheads="1"/>
            </p:cNvSpPr>
            <p:nvPr/>
          </p:nvSpPr>
          <p:spPr bwMode="auto">
            <a:xfrm>
              <a:off x="986" y="3674"/>
              <a:ext cx="310" cy="192"/>
            </a:xfrm>
            <a:prstGeom prst="rect">
              <a:avLst/>
            </a:prstGeom>
            <a:noFill/>
            <a:ln w="9525">
              <a:noFill/>
              <a:miter lim="800000"/>
              <a:headEnd/>
              <a:tailEnd/>
            </a:ln>
          </p:spPr>
          <p:txBody>
            <a:bodyPr>
              <a:spAutoFit/>
            </a:bodyPr>
            <a:lstStyle/>
            <a:p>
              <a:pPr algn="l">
                <a:spcBef>
                  <a:spcPct val="50000"/>
                </a:spcBef>
              </a:pPr>
              <a:r>
                <a:rPr lang="el-GR" sz="1400" b="1">
                  <a:latin typeface="Times New Roman" pitchFamily="18" charset="0"/>
                </a:rPr>
                <a:t>Β</a:t>
              </a:r>
              <a:r>
                <a:rPr lang="en-US" sz="1400" b="1" baseline="-25000">
                  <a:latin typeface="Times New Roman" pitchFamily="18" charset="0"/>
                </a:rPr>
                <a:t>3</a:t>
              </a:r>
              <a:r>
                <a:rPr lang="el-GR" sz="1400" b="1" baseline="30000">
                  <a:latin typeface="Times New Roman" pitchFamily="18" charset="0"/>
                </a:rPr>
                <a:t>’</a:t>
              </a:r>
              <a:endParaRPr lang="en-US" sz="1400" b="1" baseline="30000">
                <a:latin typeface="Times New Roman" pitchFamily="18" charset="0"/>
              </a:endParaRPr>
            </a:p>
          </p:txBody>
        </p:sp>
        <p:sp>
          <p:nvSpPr>
            <p:cNvPr id="20505" name="Text Box 53"/>
            <p:cNvSpPr txBox="1">
              <a:spLocks noChangeArrowheads="1"/>
            </p:cNvSpPr>
            <p:nvPr/>
          </p:nvSpPr>
          <p:spPr bwMode="auto">
            <a:xfrm>
              <a:off x="1450" y="3465"/>
              <a:ext cx="374" cy="192"/>
            </a:xfrm>
            <a:prstGeom prst="rect">
              <a:avLst/>
            </a:prstGeom>
            <a:noFill/>
            <a:ln w="9525">
              <a:noFill/>
              <a:miter lim="800000"/>
              <a:headEnd/>
              <a:tailEnd/>
            </a:ln>
          </p:spPr>
          <p:txBody>
            <a:bodyPr>
              <a:spAutoFit/>
            </a:bodyPr>
            <a:lstStyle/>
            <a:p>
              <a:pPr algn="l">
                <a:spcBef>
                  <a:spcPct val="50000"/>
                </a:spcBef>
              </a:pPr>
              <a:r>
                <a:rPr lang="el-GR" sz="1400" b="1">
                  <a:latin typeface="Times New Roman" pitchFamily="18" charset="0"/>
                </a:rPr>
                <a:t>Β</a:t>
              </a:r>
              <a:r>
                <a:rPr lang="en-US" sz="1400" b="1" baseline="-25000">
                  <a:latin typeface="Times New Roman" pitchFamily="18" charset="0"/>
                </a:rPr>
                <a:t>S-1</a:t>
              </a:r>
              <a:r>
                <a:rPr lang="el-GR" sz="1400" b="1" baseline="30000">
                  <a:latin typeface="Times New Roman" pitchFamily="18" charset="0"/>
                </a:rPr>
                <a:t>’</a:t>
              </a:r>
              <a:endParaRPr lang="en-US" sz="1400" b="1" baseline="-25000">
                <a:latin typeface="Times New Roman" pitchFamily="18" charset="0"/>
              </a:endParaRPr>
            </a:p>
          </p:txBody>
        </p:sp>
      </p:grpSp>
      <p:sp>
        <p:nvSpPr>
          <p:cNvPr id="5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30</a:t>
            </a:fld>
            <a:endParaRPr lang="el-GR" dirty="0"/>
          </a:p>
        </p:txBody>
      </p:sp>
    </p:spTree>
  </p:cSld>
  <p:clrMapOvr>
    <a:masterClrMapping/>
  </p:clrMapOvr>
  <p:transition advTm="91952"/>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499"/>
                                          </p:stCondLst>
                                        </p:cTn>
                                        <p:tgtEl>
                                          <p:spTgt spid="5"/>
                                        </p:tgtEl>
                                        <p:attrNameLst>
                                          <p:attrName>style.visibility</p:attrName>
                                        </p:attrNameLst>
                                      </p:cBhvr>
                                      <p:to>
                                        <p:strVal val="visible"/>
                                      </p:to>
                                    </p:set>
                                  </p:childTnLst>
                                  <p:subTnLst>
                                    <p:set>
                                      <p:cBhvr override="childStyle">
                                        <p:cTn dur="1" fill="hold" display="0" masterRel="nextClick" afterEffect="1"/>
                                        <p:tgtEl>
                                          <p:spTgt spid="5"/>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499"/>
                                          </p:stCondLst>
                                        </p:cTn>
                                        <p:tgtEl>
                                          <p:spTgt spid="2"/>
                                        </p:tgtEl>
                                        <p:attrNameLst>
                                          <p:attrName>style.visibility</p:attrName>
                                        </p:attrNameLst>
                                      </p:cBhvr>
                                      <p:to>
                                        <p:strVal val="visible"/>
                                      </p:to>
                                    </p:set>
                                  </p:childTnLst>
                                  <p:subTnLst>
                                    <p:set>
                                      <p:cBhvr override="childStyle">
                                        <p:cTn dur="1" fill="hold" display="0" masterRel="nextClick" afterEffect="1"/>
                                        <p:tgtEl>
                                          <p:spTgt spid="2"/>
                                        </p:tgtEl>
                                        <p:attrNameLst>
                                          <p:attrName>style.visibility</p:attrName>
                                        </p:attrNameLst>
                                      </p:cBhvr>
                                      <p:to>
                                        <p:strVal val="hidden"/>
                                      </p:to>
                                    </p:set>
                                  </p:sub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499"/>
                                          </p:stCondLst>
                                        </p:cTn>
                                        <p:tgtEl>
                                          <p:spTgt spid="3"/>
                                        </p:tgtEl>
                                        <p:attrNameLst>
                                          <p:attrName>style.visibility</p:attrName>
                                        </p:attrNameLst>
                                      </p:cBhvr>
                                      <p:to>
                                        <p:strVal val="visible"/>
                                      </p:to>
                                    </p:set>
                                  </p:childTnLst>
                                  <p:subTnLst>
                                    <p:set>
                                      <p:cBhvr override="childStyle">
                                        <p:cTn dur="1" fill="hold" display="0" masterRel="nextClick" afterEffect="1"/>
                                        <p:tgtEl>
                                          <p:spTgt spid="3"/>
                                        </p:tgtEl>
                                        <p:attrNameLst>
                                          <p:attrName>style.visibility</p:attrName>
                                        </p:attrNameLst>
                                      </p:cBhvr>
                                      <p:to>
                                        <p:strVal val="hidden"/>
                                      </p:to>
                                    </p:set>
                                  </p:sub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subTnLst>
                                    <p:set>
                                      <p:cBhvr override="childStyle">
                                        <p:cTn dur="1" fill="hold" display="0" masterRel="nextClick" afterEffect="1"/>
                                        <p:tgtEl>
                                          <p:spTgt spid="7"/>
                                        </p:tgtEl>
                                        <p:attrNameLst>
                                          <p:attrName>style.visibility</p:attrName>
                                        </p:attrNameLst>
                                      </p:cBhvr>
                                      <p:to>
                                        <p:strVal val="hidden"/>
                                      </p:to>
                                    </p:set>
                                  </p:sub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499"/>
                                          </p:stCondLst>
                                        </p:cTn>
                                        <p:tgtEl>
                                          <p:spTgt spid="4"/>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48835">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499"/>
                                          </p:stCondLst>
                                        </p:cTn>
                                        <p:tgtEl>
                                          <p:spTgt spid="6"/>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4883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2"/>
          <p:cNvSpPr>
            <a:spLocks noGrp="1" noChangeArrowheads="1"/>
          </p:cNvSpPr>
          <p:nvPr>
            <p:ph type="title"/>
          </p:nvPr>
        </p:nvSpPr>
        <p:spPr>
          <a:xfrm>
            <a:off x="777875" y="288925"/>
            <a:ext cx="7686675" cy="1143000"/>
          </a:xfrm>
        </p:spPr>
        <p:txBody>
          <a:bodyPr/>
          <a:lstStyle/>
          <a:p>
            <a:pPr eaLnBrk="1" hangingPunct="1"/>
            <a:r>
              <a:rPr lang="en-US" dirty="0" smtClean="0"/>
              <a:t>Algorithm Benefits</a:t>
            </a:r>
          </a:p>
        </p:txBody>
      </p:sp>
      <p:sp>
        <p:nvSpPr>
          <p:cNvPr id="246787" name="Rectangle 3"/>
          <p:cNvSpPr>
            <a:spLocks noGrp="1" noChangeArrowheads="1"/>
          </p:cNvSpPr>
          <p:nvPr>
            <p:ph type="body" idx="1"/>
          </p:nvPr>
        </p:nvSpPr>
        <p:spPr>
          <a:xfrm>
            <a:off x="703263" y="1612900"/>
            <a:ext cx="7842250" cy="4702175"/>
          </a:xfrm>
        </p:spPr>
        <p:txBody>
          <a:bodyPr/>
          <a:lstStyle/>
          <a:p>
            <a:pPr eaLnBrk="1" hangingPunct="1"/>
            <a:r>
              <a:rPr lang="en-US" sz="2400" dirty="0" smtClean="0"/>
              <a:t>To minimize different error metrics, simply change regression algorithm</a:t>
            </a:r>
            <a:endParaRPr lang="el-GR" sz="2400" dirty="0" smtClean="0"/>
          </a:p>
          <a:p>
            <a:pPr lvl="1" eaLnBrk="1" hangingPunct="1"/>
            <a:r>
              <a:rPr lang="en-US" sz="2000" dirty="0" smtClean="0"/>
              <a:t>I.e., SSE, SSRE and Max errors are simple to handle</a:t>
            </a:r>
            <a:endParaRPr lang="el-GR" sz="2000" dirty="0" smtClean="0"/>
          </a:p>
          <a:p>
            <a:pPr eaLnBrk="1" hangingPunct="1"/>
            <a:r>
              <a:rPr lang="en-US" sz="2400" dirty="0" smtClean="0"/>
              <a:t>More space to difficult signals/sensors</a:t>
            </a:r>
            <a:endParaRPr lang="el-GR" sz="2400" dirty="0" smtClean="0"/>
          </a:p>
          <a:p>
            <a:pPr eaLnBrk="1" hangingPunct="1"/>
            <a:r>
              <a:rPr lang="en-US" sz="2400" dirty="0" smtClean="0"/>
              <a:t>Group organization saves team the need to compute dictionary (expensive part)</a:t>
            </a:r>
          </a:p>
          <a:p>
            <a:pPr lvl="1" eaLnBrk="1" hangingPunct="1"/>
            <a:r>
              <a:rPr lang="en-US" sz="2000" dirty="0" smtClean="0"/>
              <a:t>Need to rotate group leader selection, to avoid draining energy</a:t>
            </a:r>
          </a:p>
          <a:p>
            <a:pPr lvl="1" eaLnBrk="1" hangingPunct="1"/>
            <a:r>
              <a:rPr lang="en-US" sz="2000" dirty="0" smtClean="0"/>
              <a:t>Can apply HEED protocol for group leader selection</a:t>
            </a:r>
          </a:p>
          <a:p>
            <a:pPr lvl="2" eaLnBrk="1" hangingPunct="1"/>
            <a:r>
              <a:rPr lang="en-US" sz="1800" dirty="0" err="1" smtClean="0"/>
              <a:t>Prob</a:t>
            </a:r>
            <a:r>
              <a:rPr lang="en-US" sz="1800" dirty="0" smtClean="0"/>
              <a:t> of becoming group leader is analogous to </a:t>
            </a:r>
            <a:r>
              <a:rPr lang="en-US" sz="1800" dirty="0" err="1" smtClean="0"/>
              <a:t>E</a:t>
            </a:r>
            <a:r>
              <a:rPr lang="en-US" sz="1800" baseline="-25000" dirty="0" err="1" smtClean="0"/>
              <a:t>curr</a:t>
            </a:r>
            <a:r>
              <a:rPr lang="en-US" sz="1800" dirty="0" smtClean="0"/>
              <a:t> / </a:t>
            </a:r>
            <a:r>
              <a:rPr lang="en-US" sz="1800" dirty="0" err="1" smtClean="0"/>
              <a:t>E</a:t>
            </a:r>
            <a:r>
              <a:rPr lang="en-US" sz="1800" baseline="-25000" dirty="0" err="1" smtClean="0"/>
              <a:t>init</a:t>
            </a:r>
            <a:r>
              <a:rPr lang="en-US" sz="1800" dirty="0" smtClean="0"/>
              <a:t> </a:t>
            </a:r>
            <a:endParaRPr lang="el-GR" sz="18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31</a:t>
            </a:fld>
            <a:endParaRPr lang="el-GR" dirty="0"/>
          </a:p>
        </p:txBody>
      </p:sp>
    </p:spTree>
  </p:cSld>
  <p:clrMapOvr>
    <a:masterClrMapping/>
  </p:clrMapOvr>
  <p:transition advTm="50112"/>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6787">
                                            <p:txEl>
                                              <p:pRg st="3" end="3"/>
                                            </p:txEl>
                                          </p:spTgt>
                                        </p:tgtEl>
                                        <p:attrNameLst>
                                          <p:attrName>style.visibility</p:attrName>
                                        </p:attrNameLst>
                                      </p:cBhvr>
                                      <p:to>
                                        <p:strVal val="visible"/>
                                      </p:to>
                                    </p:set>
                                  </p:childTnLst>
                                </p:cTn>
                              </p:par>
                              <p:par>
                                <p:cTn id="7" presetID="3" presetClass="entr" presetSubtype="10" fill="hold" nodeType="withEffect">
                                  <p:stCondLst>
                                    <p:cond delay="0"/>
                                  </p:stCondLst>
                                  <p:childTnLst>
                                    <p:set>
                                      <p:cBhvr>
                                        <p:cTn id="8" dur="1" fill="hold">
                                          <p:stCondLst>
                                            <p:cond delay="0"/>
                                          </p:stCondLst>
                                        </p:cTn>
                                        <p:tgtEl>
                                          <p:spTgt spid="246787">
                                            <p:txEl>
                                              <p:pRg st="4" end="4"/>
                                            </p:txEl>
                                          </p:spTgt>
                                        </p:tgtEl>
                                        <p:attrNameLst>
                                          <p:attrName>style.visibility</p:attrName>
                                        </p:attrNameLst>
                                      </p:cBhvr>
                                      <p:to>
                                        <p:strVal val="visible"/>
                                      </p:to>
                                    </p:set>
                                    <p:animEffect transition="in" filter="blinds(horizontal)">
                                      <p:cBhvr>
                                        <p:cTn id="9" dur="500"/>
                                        <p:tgtEl>
                                          <p:spTgt spid="246787">
                                            <p:txEl>
                                              <p:pRg st="4" end="4"/>
                                            </p:txEl>
                                          </p:spTgt>
                                        </p:tgtEl>
                                      </p:cBhvr>
                                    </p:animEffect>
                                  </p:childTnLst>
                                </p:cTn>
                              </p:par>
                              <p:par>
                                <p:cTn id="10" presetID="3" presetClass="entr" presetSubtype="10" fill="hold" nodeType="withEffect">
                                  <p:stCondLst>
                                    <p:cond delay="0"/>
                                  </p:stCondLst>
                                  <p:childTnLst>
                                    <p:set>
                                      <p:cBhvr>
                                        <p:cTn id="11" dur="1" fill="hold">
                                          <p:stCondLst>
                                            <p:cond delay="0"/>
                                          </p:stCondLst>
                                        </p:cTn>
                                        <p:tgtEl>
                                          <p:spTgt spid="246787">
                                            <p:txEl>
                                              <p:pRg st="5" end="5"/>
                                            </p:txEl>
                                          </p:spTgt>
                                        </p:tgtEl>
                                        <p:attrNameLst>
                                          <p:attrName>style.visibility</p:attrName>
                                        </p:attrNameLst>
                                      </p:cBhvr>
                                      <p:to>
                                        <p:strVal val="visible"/>
                                      </p:to>
                                    </p:set>
                                    <p:animEffect transition="in" filter="blinds(horizontal)">
                                      <p:cBhvr>
                                        <p:cTn id="12" dur="500"/>
                                        <p:tgtEl>
                                          <p:spTgt spid="246787">
                                            <p:txEl>
                                              <p:pRg st="5" end="5"/>
                                            </p:txEl>
                                          </p:spTgt>
                                        </p:tgtEl>
                                      </p:cBhvr>
                                    </p:animEffect>
                                  </p:childTnLst>
                                </p:cTn>
                              </p:par>
                              <p:par>
                                <p:cTn id="13" presetID="3" presetClass="entr" presetSubtype="10" fill="hold" nodeType="withEffect">
                                  <p:stCondLst>
                                    <p:cond delay="0"/>
                                  </p:stCondLst>
                                  <p:childTnLst>
                                    <p:set>
                                      <p:cBhvr>
                                        <p:cTn id="14" dur="1" fill="hold">
                                          <p:stCondLst>
                                            <p:cond delay="0"/>
                                          </p:stCondLst>
                                        </p:cTn>
                                        <p:tgtEl>
                                          <p:spTgt spid="246787">
                                            <p:txEl>
                                              <p:pRg st="6" end="6"/>
                                            </p:txEl>
                                          </p:spTgt>
                                        </p:tgtEl>
                                        <p:attrNameLst>
                                          <p:attrName>style.visibility</p:attrName>
                                        </p:attrNameLst>
                                      </p:cBhvr>
                                      <p:to>
                                        <p:strVal val="visible"/>
                                      </p:to>
                                    </p:set>
                                    <p:animEffect transition="in" filter="blinds(horizontal)">
                                      <p:cBhvr>
                                        <p:cTn id="15" dur="500"/>
                                        <p:tgtEl>
                                          <p:spTgt spid="246787">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717550" y="288925"/>
            <a:ext cx="7681913" cy="1143000"/>
          </a:xfrm>
        </p:spPr>
        <p:txBody>
          <a:bodyPr/>
          <a:lstStyle/>
          <a:p>
            <a:pPr eaLnBrk="1" hangingPunct="1"/>
            <a:r>
              <a:rPr lang="en-US" dirty="0" smtClean="0"/>
              <a:t>2b. Model-Driven Data Acquisition</a:t>
            </a:r>
          </a:p>
        </p:txBody>
      </p:sp>
      <p:sp>
        <p:nvSpPr>
          <p:cNvPr id="7171" name="Rectangle 3"/>
          <p:cNvSpPr>
            <a:spLocks noGrp="1" noChangeArrowheads="1"/>
          </p:cNvSpPr>
          <p:nvPr>
            <p:ph type="body" idx="1"/>
          </p:nvPr>
        </p:nvSpPr>
        <p:spPr/>
        <p:txBody>
          <a:bodyPr/>
          <a:lstStyle/>
          <a:p>
            <a:pPr eaLnBrk="1" hangingPunct="1">
              <a:buNone/>
            </a:pPr>
            <a:r>
              <a:rPr lang="en-US" sz="2400" dirty="0" smtClean="0"/>
              <a:t>Model-driven Data Acquisition in Sensor Networks</a:t>
            </a:r>
            <a:endParaRPr lang="el-GR" sz="2400" dirty="0" smtClean="0"/>
          </a:p>
          <a:p>
            <a:pPr lvl="1" eaLnBrk="1" hangingPunct="1"/>
            <a:r>
              <a:rPr lang="en-US" sz="2000" dirty="0" err="1" smtClean="0"/>
              <a:t>Amol</a:t>
            </a:r>
            <a:r>
              <a:rPr lang="en-US" sz="2000" dirty="0" smtClean="0"/>
              <a:t> </a:t>
            </a:r>
            <a:r>
              <a:rPr lang="en-US" sz="2000" dirty="0" err="1" smtClean="0"/>
              <a:t>Deshpande</a:t>
            </a:r>
            <a:r>
              <a:rPr lang="el-GR" sz="2000" dirty="0" smtClean="0"/>
              <a:t>, </a:t>
            </a:r>
            <a:r>
              <a:rPr lang="en-US" sz="2000" dirty="0" smtClean="0"/>
              <a:t>Carlos </a:t>
            </a:r>
            <a:r>
              <a:rPr lang="en-US" sz="2000" dirty="0" err="1" smtClean="0"/>
              <a:t>Guestrin</a:t>
            </a:r>
            <a:r>
              <a:rPr lang="el-GR" sz="2000" dirty="0" smtClean="0"/>
              <a:t>, </a:t>
            </a:r>
            <a:r>
              <a:rPr lang="en-US" sz="2000" dirty="0" smtClean="0"/>
              <a:t>Samuel R. Madden</a:t>
            </a:r>
            <a:r>
              <a:rPr lang="el-GR" sz="2000" dirty="0" smtClean="0"/>
              <a:t>, </a:t>
            </a:r>
            <a:r>
              <a:rPr lang="en-US" sz="2000" dirty="0" smtClean="0"/>
              <a:t>Joseph M. </a:t>
            </a:r>
            <a:r>
              <a:rPr lang="en-US" sz="2000" dirty="0" err="1" smtClean="0"/>
              <a:t>Hellerstein</a:t>
            </a:r>
            <a:r>
              <a:rPr lang="el-GR" sz="2000" dirty="0" smtClean="0"/>
              <a:t>, </a:t>
            </a:r>
            <a:r>
              <a:rPr lang="en-US" sz="2000" dirty="0" smtClean="0"/>
              <a:t>Wei Hong</a:t>
            </a:r>
          </a:p>
          <a:p>
            <a:pPr eaLnBrk="1" hangingPunct="1">
              <a:lnSpc>
                <a:spcPct val="90000"/>
              </a:lnSpc>
            </a:pPr>
            <a:r>
              <a:rPr lang="en-US" sz="2400" dirty="0" smtClean="0"/>
              <a:t>Idea: Learn a probabilistic model of past measurements/patterns</a:t>
            </a:r>
          </a:p>
          <a:p>
            <a:pPr lvl="1" eaLnBrk="1" hangingPunct="1">
              <a:lnSpc>
                <a:spcPct val="90000"/>
              </a:lnSpc>
            </a:pPr>
            <a:r>
              <a:rPr lang="en-US" sz="2000" dirty="0" smtClean="0"/>
              <a:t>Multi-</a:t>
            </a:r>
            <a:r>
              <a:rPr lang="en-US" sz="2000" dirty="0" err="1" smtClean="0"/>
              <a:t>gaussian</a:t>
            </a:r>
            <a:r>
              <a:rPr lang="en-US" sz="2000" dirty="0" smtClean="0"/>
              <a:t> </a:t>
            </a:r>
            <a:r>
              <a:rPr lang="en-US" sz="2000" dirty="0" err="1" smtClean="0"/>
              <a:t>pdfs</a:t>
            </a:r>
            <a:endParaRPr lang="en-US" sz="2000" dirty="0" smtClean="0"/>
          </a:p>
          <a:p>
            <a:pPr lvl="1" eaLnBrk="1" hangingPunct="1">
              <a:lnSpc>
                <a:spcPct val="90000"/>
              </a:lnSpc>
            </a:pPr>
            <a:r>
              <a:rPr lang="en-US" sz="2000" dirty="0" smtClean="0"/>
              <a:t>Also learn transitional probabilities P(X</a:t>
            </a:r>
            <a:r>
              <a:rPr lang="en-US" sz="2000" baseline="30000" dirty="0" smtClean="0"/>
              <a:t>t+1</a:t>
            </a:r>
            <a:r>
              <a:rPr lang="en-US" sz="2000" dirty="0" smtClean="0"/>
              <a:t> | </a:t>
            </a:r>
            <a:r>
              <a:rPr lang="en-US" sz="2000" dirty="0" err="1" smtClean="0"/>
              <a:t>X</a:t>
            </a:r>
            <a:r>
              <a:rPr lang="en-US" sz="2000" baseline="30000" dirty="0" err="1" smtClean="0"/>
              <a:t>t</a:t>
            </a:r>
            <a:r>
              <a:rPr lang="en-US" sz="2000" dirty="0" smtClean="0"/>
              <a:t>)</a:t>
            </a:r>
          </a:p>
          <a:p>
            <a:pPr eaLnBrk="1" hangingPunct="1">
              <a:lnSpc>
                <a:spcPct val="90000"/>
              </a:lnSpc>
            </a:pPr>
            <a:r>
              <a:rPr lang="en-US" sz="2400" dirty="0" smtClean="0"/>
              <a:t>At each epoch, base station decides for which sensors (and which quantities) it is confident for their current values</a:t>
            </a:r>
          </a:p>
          <a:p>
            <a:pPr lvl="1" eaLnBrk="1" hangingPunct="1">
              <a:lnSpc>
                <a:spcPct val="90000"/>
              </a:lnSpc>
            </a:pPr>
            <a:r>
              <a:rPr lang="en-US" sz="2000" dirty="0" smtClean="0"/>
              <a:t>This confidence decays over time if no samples are taken</a:t>
            </a:r>
          </a:p>
          <a:p>
            <a:pPr eaLnBrk="1" hangingPunct="1">
              <a:lnSpc>
                <a:spcPct val="90000"/>
              </a:lnSpc>
            </a:pPr>
            <a:r>
              <a:rPr lang="en-US" sz="2400" dirty="0" smtClean="0"/>
              <a:t>Generate query plan to retrieve only the remaining quantities</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32</a:t>
            </a:fld>
            <a:endParaRPr lang="el-GR" dirty="0"/>
          </a:p>
        </p:txBody>
      </p:sp>
    </p:spTree>
  </p:cSld>
  <p:clrMapOvr>
    <a:masterClrMapping/>
  </p:clrMapOvr>
  <p:transition advTm="44272"/>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41"/>
          <p:cNvGrpSpPr>
            <a:grpSpLocks/>
          </p:cNvGrpSpPr>
          <p:nvPr/>
        </p:nvGrpSpPr>
        <p:grpSpPr bwMode="auto">
          <a:xfrm>
            <a:off x="6629400" y="3852863"/>
            <a:ext cx="2514600" cy="2568575"/>
            <a:chOff x="4176" y="2256"/>
            <a:chExt cx="1584" cy="1618"/>
          </a:xfrm>
        </p:grpSpPr>
        <p:pic>
          <p:nvPicPr>
            <p:cNvPr id="12325" name="Picture 35"/>
            <p:cNvPicPr>
              <a:picLocks noChangeAspect="1" noChangeArrowheads="1"/>
            </p:cNvPicPr>
            <p:nvPr/>
          </p:nvPicPr>
          <p:blipFill>
            <a:blip r:embed="rId3"/>
            <a:srcRect/>
            <a:stretch>
              <a:fillRect/>
            </a:stretch>
          </p:blipFill>
          <p:spPr bwMode="auto">
            <a:xfrm>
              <a:off x="4176" y="2688"/>
              <a:ext cx="1584" cy="1186"/>
            </a:xfrm>
            <a:prstGeom prst="rect">
              <a:avLst/>
            </a:prstGeom>
            <a:noFill/>
            <a:ln w="38100">
              <a:noFill/>
              <a:miter lim="800000"/>
              <a:headEnd/>
              <a:tailEnd/>
            </a:ln>
          </p:spPr>
        </p:pic>
        <p:grpSp>
          <p:nvGrpSpPr>
            <p:cNvPr id="3" name="Group 40"/>
            <p:cNvGrpSpPr>
              <a:grpSpLocks/>
            </p:cNvGrpSpPr>
            <p:nvPr/>
          </p:nvGrpSpPr>
          <p:grpSpPr bwMode="auto">
            <a:xfrm>
              <a:off x="4987" y="2256"/>
              <a:ext cx="297" cy="432"/>
              <a:chOff x="4987" y="2256"/>
              <a:chExt cx="297" cy="432"/>
            </a:xfrm>
          </p:grpSpPr>
          <p:sp>
            <p:nvSpPr>
              <p:cNvPr id="12327" name="Line 36"/>
              <p:cNvSpPr>
                <a:spLocks noChangeShapeType="1"/>
              </p:cNvSpPr>
              <p:nvPr/>
            </p:nvSpPr>
            <p:spPr bwMode="auto">
              <a:xfrm>
                <a:off x="4992" y="2256"/>
                <a:ext cx="0" cy="432"/>
              </a:xfrm>
              <a:prstGeom prst="line">
                <a:avLst/>
              </a:prstGeom>
              <a:noFill/>
              <a:ln w="76200">
                <a:solidFill>
                  <a:srgbClr val="008300"/>
                </a:solidFill>
                <a:round/>
                <a:headEnd/>
                <a:tailEnd type="triangle" w="med" len="med"/>
              </a:ln>
            </p:spPr>
            <p:txBody>
              <a:bodyPr wrap="none" anchor="ctr"/>
              <a:lstStyle/>
              <a:p>
                <a:endParaRPr lang="el-GR"/>
              </a:p>
            </p:txBody>
          </p:sp>
          <p:sp>
            <p:nvSpPr>
              <p:cNvPr id="12328" name="Text Box 37"/>
              <p:cNvSpPr txBox="1">
                <a:spLocks noChangeArrowheads="1"/>
              </p:cNvSpPr>
              <p:nvPr/>
            </p:nvSpPr>
            <p:spPr bwMode="auto">
              <a:xfrm>
                <a:off x="4987" y="2278"/>
                <a:ext cx="297" cy="288"/>
              </a:xfrm>
              <a:prstGeom prst="rect">
                <a:avLst/>
              </a:prstGeom>
              <a:noFill/>
              <a:ln w="38100">
                <a:noFill/>
                <a:miter lim="800000"/>
                <a:headEnd/>
                <a:tailEnd/>
              </a:ln>
            </p:spPr>
            <p:txBody>
              <a:bodyPr wrap="none">
                <a:spAutoFit/>
              </a:bodyPr>
              <a:lstStyle/>
              <a:p>
                <a:r>
                  <a:rPr lang="en-US">
                    <a:latin typeface="Symbol" pitchFamily="18" charset="2"/>
                  </a:rPr>
                  <a:t>D</a:t>
                </a:r>
                <a:r>
                  <a:rPr lang="en-US"/>
                  <a:t>t</a:t>
                </a:r>
              </a:p>
            </p:txBody>
          </p:sp>
        </p:grpSp>
      </p:grpSp>
      <p:sp>
        <p:nvSpPr>
          <p:cNvPr id="101424" name="Text Box 48"/>
          <p:cNvSpPr txBox="1">
            <a:spLocks noChangeArrowheads="1"/>
          </p:cNvSpPr>
          <p:nvPr/>
        </p:nvSpPr>
        <p:spPr bwMode="auto">
          <a:xfrm>
            <a:off x="66675" y="3048000"/>
            <a:ext cx="2362200" cy="923330"/>
          </a:xfrm>
          <a:prstGeom prst="rect">
            <a:avLst/>
          </a:prstGeom>
          <a:noFill/>
          <a:ln w="38100">
            <a:noFill/>
            <a:miter lim="800000"/>
            <a:headEnd/>
            <a:tailEnd/>
          </a:ln>
        </p:spPr>
        <p:txBody>
          <a:bodyPr>
            <a:spAutoFit/>
          </a:bodyPr>
          <a:lstStyle/>
          <a:p>
            <a:r>
              <a:rPr lang="en-US" dirty="0" smtClean="0"/>
              <a:t>SQL query, with desired confidence bounds</a:t>
            </a:r>
            <a:endParaRPr lang="en-US" dirty="0"/>
          </a:p>
        </p:txBody>
      </p:sp>
      <p:sp>
        <p:nvSpPr>
          <p:cNvPr id="12292" name="Rectangle 2"/>
          <p:cNvSpPr>
            <a:spLocks noGrp="1" noChangeArrowheads="1"/>
          </p:cNvSpPr>
          <p:nvPr>
            <p:ph type="title"/>
          </p:nvPr>
        </p:nvSpPr>
        <p:spPr/>
        <p:txBody>
          <a:bodyPr/>
          <a:lstStyle/>
          <a:p>
            <a:pPr eaLnBrk="1" hangingPunct="1"/>
            <a:r>
              <a:rPr lang="en-US" sz="4000" dirty="0" smtClean="0"/>
              <a:t>Method Sketch </a:t>
            </a:r>
            <a:br>
              <a:rPr lang="en-US" sz="4000" dirty="0" smtClean="0"/>
            </a:br>
            <a:r>
              <a:rPr lang="en-US" sz="3600" dirty="0" smtClean="0"/>
              <a:t>(slide from the authors’ presentation)</a:t>
            </a:r>
          </a:p>
        </p:txBody>
      </p:sp>
      <p:pic>
        <p:nvPicPr>
          <p:cNvPr id="101380" name="Picture 4"/>
          <p:cNvPicPr>
            <a:picLocks noChangeAspect="1" noChangeArrowheads="1"/>
          </p:cNvPicPr>
          <p:nvPr/>
        </p:nvPicPr>
        <p:blipFill>
          <a:blip r:embed="rId4"/>
          <a:srcRect r="37077"/>
          <a:stretch>
            <a:fillRect/>
          </a:stretch>
        </p:blipFill>
        <p:spPr bwMode="auto">
          <a:xfrm>
            <a:off x="3962400" y="5648325"/>
            <a:ext cx="506413" cy="477838"/>
          </a:xfrm>
          <a:prstGeom prst="rect">
            <a:avLst/>
          </a:prstGeom>
          <a:noFill/>
          <a:ln w="9525">
            <a:noFill/>
            <a:miter lim="800000"/>
            <a:headEnd/>
            <a:tailEnd/>
          </a:ln>
        </p:spPr>
      </p:pic>
      <p:pic>
        <p:nvPicPr>
          <p:cNvPr id="101381" name="Picture 5"/>
          <p:cNvPicPr>
            <a:picLocks noChangeAspect="1" noChangeArrowheads="1"/>
          </p:cNvPicPr>
          <p:nvPr/>
        </p:nvPicPr>
        <p:blipFill>
          <a:blip r:embed="rId4"/>
          <a:srcRect r="37077"/>
          <a:stretch>
            <a:fillRect/>
          </a:stretch>
        </p:blipFill>
        <p:spPr bwMode="auto">
          <a:xfrm>
            <a:off x="2438400" y="5105400"/>
            <a:ext cx="506413" cy="477838"/>
          </a:xfrm>
          <a:prstGeom prst="rect">
            <a:avLst/>
          </a:prstGeom>
          <a:noFill/>
          <a:ln w="9525">
            <a:noFill/>
            <a:miter lim="800000"/>
            <a:headEnd/>
            <a:tailEnd/>
          </a:ln>
        </p:spPr>
      </p:pic>
      <p:pic>
        <p:nvPicPr>
          <p:cNvPr id="101382" name="Picture 6"/>
          <p:cNvPicPr>
            <a:picLocks noChangeAspect="1" noChangeArrowheads="1"/>
          </p:cNvPicPr>
          <p:nvPr/>
        </p:nvPicPr>
        <p:blipFill>
          <a:blip r:embed="rId4"/>
          <a:srcRect r="37077"/>
          <a:stretch>
            <a:fillRect/>
          </a:stretch>
        </p:blipFill>
        <p:spPr bwMode="auto">
          <a:xfrm>
            <a:off x="3048000" y="6181725"/>
            <a:ext cx="506413" cy="477838"/>
          </a:xfrm>
          <a:prstGeom prst="rect">
            <a:avLst/>
          </a:prstGeom>
          <a:noFill/>
          <a:ln w="9525">
            <a:noFill/>
            <a:miter lim="800000"/>
            <a:headEnd/>
            <a:tailEnd/>
          </a:ln>
        </p:spPr>
      </p:pic>
      <p:pic>
        <p:nvPicPr>
          <p:cNvPr id="101383" name="Picture 7"/>
          <p:cNvPicPr>
            <a:picLocks noChangeAspect="1" noChangeArrowheads="1"/>
          </p:cNvPicPr>
          <p:nvPr/>
        </p:nvPicPr>
        <p:blipFill>
          <a:blip r:embed="rId4"/>
          <a:srcRect r="37077"/>
          <a:stretch>
            <a:fillRect/>
          </a:stretch>
        </p:blipFill>
        <p:spPr bwMode="auto">
          <a:xfrm>
            <a:off x="4114800" y="4724400"/>
            <a:ext cx="506413" cy="477838"/>
          </a:xfrm>
          <a:prstGeom prst="rect">
            <a:avLst/>
          </a:prstGeom>
          <a:noFill/>
          <a:ln w="9525">
            <a:noFill/>
            <a:miter lim="800000"/>
            <a:headEnd/>
            <a:tailEnd/>
          </a:ln>
        </p:spPr>
      </p:pic>
      <p:pic>
        <p:nvPicPr>
          <p:cNvPr id="101384" name="Picture 8"/>
          <p:cNvPicPr>
            <a:picLocks noChangeAspect="1" noChangeArrowheads="1"/>
          </p:cNvPicPr>
          <p:nvPr/>
        </p:nvPicPr>
        <p:blipFill>
          <a:blip r:embed="rId4"/>
          <a:srcRect r="37077"/>
          <a:stretch>
            <a:fillRect/>
          </a:stretch>
        </p:blipFill>
        <p:spPr bwMode="auto">
          <a:xfrm>
            <a:off x="4751388" y="6151563"/>
            <a:ext cx="506412" cy="477837"/>
          </a:xfrm>
          <a:prstGeom prst="rect">
            <a:avLst/>
          </a:prstGeom>
          <a:noFill/>
          <a:ln w="9525">
            <a:noFill/>
            <a:miter lim="800000"/>
            <a:headEnd/>
            <a:tailEnd/>
          </a:ln>
        </p:spPr>
      </p:pic>
      <p:pic>
        <p:nvPicPr>
          <p:cNvPr id="101385" name="Picture 9"/>
          <p:cNvPicPr>
            <a:picLocks noChangeAspect="1" noChangeArrowheads="1"/>
          </p:cNvPicPr>
          <p:nvPr/>
        </p:nvPicPr>
        <p:blipFill>
          <a:blip r:embed="rId4"/>
          <a:srcRect r="37077"/>
          <a:stretch>
            <a:fillRect/>
          </a:stretch>
        </p:blipFill>
        <p:spPr bwMode="auto">
          <a:xfrm>
            <a:off x="5208588" y="5618163"/>
            <a:ext cx="506412" cy="477837"/>
          </a:xfrm>
          <a:prstGeom prst="rect">
            <a:avLst/>
          </a:prstGeom>
          <a:noFill/>
          <a:ln w="9525">
            <a:noFill/>
            <a:miter lim="800000"/>
            <a:headEnd/>
            <a:tailEnd/>
          </a:ln>
        </p:spPr>
      </p:pic>
      <p:cxnSp>
        <p:nvCxnSpPr>
          <p:cNvPr id="101386" name="AutoShape 10"/>
          <p:cNvCxnSpPr>
            <a:cxnSpLocks noChangeShapeType="1"/>
          </p:cNvCxnSpPr>
          <p:nvPr/>
        </p:nvCxnSpPr>
        <p:spPr bwMode="auto">
          <a:xfrm flipH="1" flipV="1">
            <a:off x="2692400" y="5583238"/>
            <a:ext cx="355600" cy="838200"/>
          </a:xfrm>
          <a:prstGeom prst="straightConnector1">
            <a:avLst/>
          </a:prstGeom>
          <a:noFill/>
          <a:ln w="38100" cap="rnd">
            <a:solidFill>
              <a:schemeClr val="folHlink"/>
            </a:solidFill>
            <a:prstDash val="sysDot"/>
            <a:round/>
            <a:headEnd/>
            <a:tailEnd/>
          </a:ln>
        </p:spPr>
      </p:cxnSp>
      <p:cxnSp>
        <p:nvCxnSpPr>
          <p:cNvPr id="101387" name="AutoShape 11"/>
          <p:cNvCxnSpPr>
            <a:cxnSpLocks noChangeShapeType="1"/>
          </p:cNvCxnSpPr>
          <p:nvPr/>
        </p:nvCxnSpPr>
        <p:spPr bwMode="auto">
          <a:xfrm flipH="1">
            <a:off x="2944813" y="4964113"/>
            <a:ext cx="1169987" cy="381000"/>
          </a:xfrm>
          <a:prstGeom prst="straightConnector1">
            <a:avLst/>
          </a:prstGeom>
          <a:noFill/>
          <a:ln w="38100" cap="rnd">
            <a:solidFill>
              <a:schemeClr val="folHlink"/>
            </a:solidFill>
            <a:prstDash val="sysDot"/>
            <a:round/>
            <a:headEnd/>
            <a:tailEnd/>
          </a:ln>
        </p:spPr>
      </p:cxnSp>
      <p:cxnSp>
        <p:nvCxnSpPr>
          <p:cNvPr id="101388" name="AutoShape 12"/>
          <p:cNvCxnSpPr>
            <a:cxnSpLocks noChangeShapeType="1"/>
          </p:cNvCxnSpPr>
          <p:nvPr/>
        </p:nvCxnSpPr>
        <p:spPr bwMode="auto">
          <a:xfrm flipV="1">
            <a:off x="4216400" y="5202238"/>
            <a:ext cx="152400" cy="446087"/>
          </a:xfrm>
          <a:prstGeom prst="straightConnector1">
            <a:avLst/>
          </a:prstGeom>
          <a:noFill/>
          <a:ln w="38100" cap="rnd">
            <a:solidFill>
              <a:schemeClr val="folHlink"/>
            </a:solidFill>
            <a:prstDash val="sysDot"/>
            <a:round/>
            <a:headEnd/>
            <a:tailEnd/>
          </a:ln>
        </p:spPr>
      </p:cxnSp>
      <p:cxnSp>
        <p:nvCxnSpPr>
          <p:cNvPr id="101389" name="AutoShape 13"/>
          <p:cNvCxnSpPr>
            <a:cxnSpLocks noChangeShapeType="1"/>
          </p:cNvCxnSpPr>
          <p:nvPr/>
        </p:nvCxnSpPr>
        <p:spPr bwMode="auto">
          <a:xfrm flipV="1">
            <a:off x="3302000" y="5888038"/>
            <a:ext cx="660400" cy="293687"/>
          </a:xfrm>
          <a:prstGeom prst="straightConnector1">
            <a:avLst/>
          </a:prstGeom>
          <a:noFill/>
          <a:ln w="38100" cap="rnd">
            <a:solidFill>
              <a:schemeClr val="folHlink"/>
            </a:solidFill>
            <a:prstDash val="sysDot"/>
            <a:round/>
            <a:headEnd/>
            <a:tailEnd/>
          </a:ln>
        </p:spPr>
      </p:cxnSp>
      <p:cxnSp>
        <p:nvCxnSpPr>
          <p:cNvPr id="101390" name="AutoShape 14"/>
          <p:cNvCxnSpPr>
            <a:cxnSpLocks noChangeShapeType="1"/>
          </p:cNvCxnSpPr>
          <p:nvPr/>
        </p:nvCxnSpPr>
        <p:spPr bwMode="auto">
          <a:xfrm flipH="1" flipV="1">
            <a:off x="4468813" y="5888038"/>
            <a:ext cx="282575" cy="503237"/>
          </a:xfrm>
          <a:prstGeom prst="straightConnector1">
            <a:avLst/>
          </a:prstGeom>
          <a:noFill/>
          <a:ln w="38100" cap="rnd">
            <a:solidFill>
              <a:schemeClr val="folHlink"/>
            </a:solidFill>
            <a:prstDash val="sysDot"/>
            <a:round/>
            <a:headEnd/>
            <a:tailEnd/>
          </a:ln>
        </p:spPr>
      </p:cxnSp>
      <p:cxnSp>
        <p:nvCxnSpPr>
          <p:cNvPr id="101391" name="AutoShape 15"/>
          <p:cNvCxnSpPr>
            <a:cxnSpLocks noChangeShapeType="1"/>
          </p:cNvCxnSpPr>
          <p:nvPr/>
        </p:nvCxnSpPr>
        <p:spPr bwMode="auto">
          <a:xfrm flipV="1">
            <a:off x="5257800" y="6096000"/>
            <a:ext cx="204788" cy="295275"/>
          </a:xfrm>
          <a:prstGeom prst="straightConnector1">
            <a:avLst/>
          </a:prstGeom>
          <a:noFill/>
          <a:ln w="38100" cap="rnd">
            <a:solidFill>
              <a:schemeClr val="folHlink"/>
            </a:solidFill>
            <a:prstDash val="sysDot"/>
            <a:round/>
            <a:headEnd/>
            <a:tailEnd/>
          </a:ln>
        </p:spPr>
      </p:cxnSp>
      <p:cxnSp>
        <p:nvCxnSpPr>
          <p:cNvPr id="101392" name="AutoShape 16"/>
          <p:cNvCxnSpPr>
            <a:cxnSpLocks noChangeShapeType="1"/>
          </p:cNvCxnSpPr>
          <p:nvPr/>
        </p:nvCxnSpPr>
        <p:spPr bwMode="auto">
          <a:xfrm>
            <a:off x="4621213" y="4964113"/>
            <a:ext cx="841375" cy="654050"/>
          </a:xfrm>
          <a:prstGeom prst="straightConnector1">
            <a:avLst/>
          </a:prstGeom>
          <a:noFill/>
          <a:ln w="38100" cap="rnd">
            <a:solidFill>
              <a:schemeClr val="folHlink"/>
            </a:solidFill>
            <a:prstDash val="sysDot"/>
            <a:round/>
            <a:headEnd/>
            <a:tailEnd/>
          </a:ln>
        </p:spPr>
      </p:cxnSp>
      <p:cxnSp>
        <p:nvCxnSpPr>
          <p:cNvPr id="101393" name="AutoShape 17"/>
          <p:cNvCxnSpPr>
            <a:cxnSpLocks noChangeShapeType="1"/>
          </p:cNvCxnSpPr>
          <p:nvPr/>
        </p:nvCxnSpPr>
        <p:spPr bwMode="auto">
          <a:xfrm flipV="1">
            <a:off x="3554413" y="6391275"/>
            <a:ext cx="1196975" cy="30163"/>
          </a:xfrm>
          <a:prstGeom prst="straightConnector1">
            <a:avLst/>
          </a:prstGeom>
          <a:noFill/>
          <a:ln w="38100" cap="rnd">
            <a:solidFill>
              <a:schemeClr val="folHlink"/>
            </a:solidFill>
            <a:prstDash val="sysDot"/>
            <a:round/>
            <a:headEnd/>
            <a:tailEnd/>
          </a:ln>
        </p:spPr>
      </p:cxnSp>
      <p:pic>
        <p:nvPicPr>
          <p:cNvPr id="101394" name="Picture 18"/>
          <p:cNvPicPr>
            <a:picLocks noChangeAspect="1" noChangeArrowheads="1"/>
          </p:cNvPicPr>
          <p:nvPr/>
        </p:nvPicPr>
        <p:blipFill>
          <a:blip r:embed="rId5"/>
          <a:srcRect/>
          <a:stretch>
            <a:fillRect/>
          </a:stretch>
        </p:blipFill>
        <p:spPr bwMode="auto">
          <a:xfrm>
            <a:off x="6629400" y="1871663"/>
            <a:ext cx="2514600" cy="1884362"/>
          </a:xfrm>
          <a:prstGeom prst="rect">
            <a:avLst/>
          </a:prstGeom>
          <a:noFill/>
          <a:ln w="38100">
            <a:noFill/>
            <a:miter lim="800000"/>
            <a:headEnd/>
            <a:tailEnd/>
          </a:ln>
        </p:spPr>
      </p:pic>
      <p:sp>
        <p:nvSpPr>
          <p:cNvPr id="101395" name="AutoShape 19"/>
          <p:cNvSpPr>
            <a:spLocks noChangeArrowheads="1"/>
          </p:cNvSpPr>
          <p:nvPr/>
        </p:nvSpPr>
        <p:spPr bwMode="auto">
          <a:xfrm>
            <a:off x="381000" y="2209800"/>
            <a:ext cx="2438400" cy="914400"/>
          </a:xfrm>
          <a:prstGeom prst="rightArrow">
            <a:avLst>
              <a:gd name="adj1" fmla="val 70833"/>
              <a:gd name="adj2" fmla="val 62148"/>
            </a:avLst>
          </a:prstGeom>
          <a:noFill/>
          <a:ln w="38100">
            <a:solidFill>
              <a:schemeClr val="folHlink"/>
            </a:solidFill>
            <a:miter lim="800000"/>
            <a:headEnd/>
            <a:tailEnd/>
          </a:ln>
        </p:spPr>
        <p:txBody>
          <a:bodyPr wrap="none" anchor="ctr"/>
          <a:lstStyle/>
          <a:p>
            <a:r>
              <a:rPr lang="en-US" sz="2800" dirty="0" smtClean="0"/>
              <a:t>Query</a:t>
            </a:r>
            <a:endParaRPr lang="en-US" sz="3600" dirty="0"/>
          </a:p>
        </p:txBody>
      </p:sp>
      <p:grpSp>
        <p:nvGrpSpPr>
          <p:cNvPr id="4" name="Group 38"/>
          <p:cNvGrpSpPr>
            <a:grpSpLocks/>
          </p:cNvGrpSpPr>
          <p:nvPr/>
        </p:nvGrpSpPr>
        <p:grpSpPr bwMode="auto">
          <a:xfrm>
            <a:off x="2238376" y="3325813"/>
            <a:ext cx="1752599" cy="1627187"/>
            <a:chOff x="1410" y="2095"/>
            <a:chExt cx="1104" cy="1025"/>
          </a:xfrm>
        </p:grpSpPr>
        <p:cxnSp>
          <p:nvCxnSpPr>
            <p:cNvPr id="12323" name="AutoShape 20"/>
            <p:cNvCxnSpPr>
              <a:cxnSpLocks noChangeShapeType="1"/>
            </p:cNvCxnSpPr>
            <p:nvPr/>
          </p:nvCxnSpPr>
          <p:spPr bwMode="auto">
            <a:xfrm rot="5400000">
              <a:off x="1824" y="2431"/>
              <a:ext cx="1025" cy="354"/>
            </a:xfrm>
            <a:prstGeom prst="curvedConnector3">
              <a:avLst>
                <a:gd name="adj1" fmla="val 49949"/>
              </a:avLst>
            </a:prstGeom>
            <a:noFill/>
            <a:ln w="38100">
              <a:solidFill>
                <a:srgbClr val="008300"/>
              </a:solidFill>
              <a:round/>
              <a:headEnd/>
              <a:tailEnd type="triangle" w="med" len="med"/>
            </a:ln>
          </p:spPr>
        </p:cxnSp>
        <p:sp>
          <p:nvSpPr>
            <p:cNvPr id="12324" name="Text Box 22"/>
            <p:cNvSpPr txBox="1">
              <a:spLocks noChangeArrowheads="1"/>
            </p:cNvSpPr>
            <p:nvPr/>
          </p:nvSpPr>
          <p:spPr bwMode="auto">
            <a:xfrm>
              <a:off x="1410" y="2208"/>
              <a:ext cx="795" cy="582"/>
            </a:xfrm>
            <a:prstGeom prst="rect">
              <a:avLst/>
            </a:prstGeom>
            <a:noFill/>
            <a:ln w="38100">
              <a:noFill/>
              <a:miter lim="800000"/>
              <a:headEnd/>
              <a:tailEnd/>
            </a:ln>
          </p:spPr>
          <p:txBody>
            <a:bodyPr wrap="none">
              <a:spAutoFit/>
            </a:bodyPr>
            <a:lstStyle/>
            <a:p>
              <a:r>
                <a:rPr lang="en-US" dirty="0" smtClean="0"/>
                <a:t>Data </a:t>
              </a:r>
            </a:p>
            <a:p>
              <a:r>
                <a:rPr lang="en-US" dirty="0" smtClean="0"/>
                <a:t>Collection </a:t>
              </a:r>
            </a:p>
            <a:p>
              <a:r>
                <a:rPr lang="en-US" dirty="0" smtClean="0"/>
                <a:t>Plan</a:t>
              </a:r>
              <a:endParaRPr lang="en-US" dirty="0"/>
            </a:p>
          </p:txBody>
        </p:sp>
      </p:grpSp>
      <p:grpSp>
        <p:nvGrpSpPr>
          <p:cNvPr id="5" name="Group 39"/>
          <p:cNvGrpSpPr>
            <a:grpSpLocks/>
          </p:cNvGrpSpPr>
          <p:nvPr/>
        </p:nvGrpSpPr>
        <p:grpSpPr bwMode="auto">
          <a:xfrm>
            <a:off x="4489457" y="3275013"/>
            <a:ext cx="1200152" cy="1525587"/>
            <a:chOff x="2828" y="2063"/>
            <a:chExt cx="756" cy="961"/>
          </a:xfrm>
        </p:grpSpPr>
        <p:cxnSp>
          <p:nvCxnSpPr>
            <p:cNvPr id="12321" name="AutoShape 21"/>
            <p:cNvCxnSpPr>
              <a:cxnSpLocks noChangeShapeType="1"/>
            </p:cNvCxnSpPr>
            <p:nvPr/>
          </p:nvCxnSpPr>
          <p:spPr bwMode="auto">
            <a:xfrm rot="5400000" flipH="1">
              <a:off x="2493" y="2398"/>
              <a:ext cx="961" cy="292"/>
            </a:xfrm>
            <a:prstGeom prst="curvedConnector3">
              <a:avLst>
                <a:gd name="adj1" fmla="val 49949"/>
              </a:avLst>
            </a:prstGeom>
            <a:noFill/>
            <a:ln w="38100">
              <a:solidFill>
                <a:srgbClr val="008300"/>
              </a:solidFill>
              <a:round/>
              <a:headEnd/>
              <a:tailEnd type="triangle" w="med" len="med"/>
            </a:ln>
          </p:spPr>
        </p:cxnSp>
        <p:sp>
          <p:nvSpPr>
            <p:cNvPr id="12322" name="Text Box 23"/>
            <p:cNvSpPr txBox="1">
              <a:spLocks noChangeArrowheads="1"/>
            </p:cNvSpPr>
            <p:nvPr/>
          </p:nvSpPr>
          <p:spPr bwMode="auto">
            <a:xfrm>
              <a:off x="3072" y="2228"/>
              <a:ext cx="512" cy="407"/>
            </a:xfrm>
            <a:prstGeom prst="rect">
              <a:avLst/>
            </a:prstGeom>
            <a:noFill/>
            <a:ln w="38100">
              <a:noFill/>
              <a:miter lim="800000"/>
              <a:headEnd/>
              <a:tailEnd/>
            </a:ln>
          </p:spPr>
          <p:txBody>
            <a:bodyPr wrap="none">
              <a:spAutoFit/>
            </a:bodyPr>
            <a:lstStyle/>
            <a:p>
              <a:r>
                <a:rPr lang="en-US" dirty="0" smtClean="0"/>
                <a:t>Feed </a:t>
              </a:r>
            </a:p>
            <a:p>
              <a:r>
                <a:rPr lang="en-US" dirty="0" smtClean="0"/>
                <a:t>Model</a:t>
              </a:r>
              <a:endParaRPr lang="en-US" dirty="0"/>
            </a:p>
          </p:txBody>
        </p:sp>
      </p:grpSp>
      <p:cxnSp>
        <p:nvCxnSpPr>
          <p:cNvPr id="101400" name="AutoShape 24"/>
          <p:cNvCxnSpPr>
            <a:cxnSpLocks noChangeShapeType="1"/>
          </p:cNvCxnSpPr>
          <p:nvPr/>
        </p:nvCxnSpPr>
        <p:spPr bwMode="auto">
          <a:xfrm flipH="1">
            <a:off x="2944813" y="4964113"/>
            <a:ext cx="1169987" cy="381000"/>
          </a:xfrm>
          <a:prstGeom prst="straightConnector1">
            <a:avLst/>
          </a:prstGeom>
          <a:noFill/>
          <a:ln w="38100">
            <a:solidFill>
              <a:schemeClr val="hlink"/>
            </a:solidFill>
            <a:round/>
            <a:headEnd/>
            <a:tailEnd type="triangle" w="med" len="med"/>
          </a:ln>
        </p:spPr>
      </p:cxnSp>
      <p:cxnSp>
        <p:nvCxnSpPr>
          <p:cNvPr id="101401" name="AutoShape 25"/>
          <p:cNvCxnSpPr>
            <a:cxnSpLocks noChangeShapeType="1"/>
          </p:cNvCxnSpPr>
          <p:nvPr/>
        </p:nvCxnSpPr>
        <p:spPr bwMode="auto">
          <a:xfrm>
            <a:off x="2692400" y="5583238"/>
            <a:ext cx="355600" cy="838200"/>
          </a:xfrm>
          <a:prstGeom prst="straightConnector1">
            <a:avLst/>
          </a:prstGeom>
          <a:noFill/>
          <a:ln w="38100">
            <a:solidFill>
              <a:schemeClr val="hlink"/>
            </a:solidFill>
            <a:round/>
            <a:headEnd/>
            <a:tailEnd type="triangle" w="med" len="med"/>
          </a:ln>
        </p:spPr>
      </p:cxnSp>
      <p:cxnSp>
        <p:nvCxnSpPr>
          <p:cNvPr id="101402" name="AutoShape 26"/>
          <p:cNvCxnSpPr>
            <a:cxnSpLocks noChangeShapeType="1"/>
          </p:cNvCxnSpPr>
          <p:nvPr/>
        </p:nvCxnSpPr>
        <p:spPr bwMode="auto">
          <a:xfrm flipV="1">
            <a:off x="3302000" y="5888038"/>
            <a:ext cx="660400" cy="293687"/>
          </a:xfrm>
          <a:prstGeom prst="straightConnector1">
            <a:avLst/>
          </a:prstGeom>
          <a:noFill/>
          <a:ln w="38100">
            <a:solidFill>
              <a:schemeClr val="hlink"/>
            </a:solidFill>
            <a:round/>
            <a:headEnd/>
            <a:tailEnd type="triangle" w="med" len="med"/>
          </a:ln>
        </p:spPr>
      </p:cxnSp>
      <p:cxnSp>
        <p:nvCxnSpPr>
          <p:cNvPr id="101403" name="AutoShape 27"/>
          <p:cNvCxnSpPr>
            <a:cxnSpLocks noChangeShapeType="1"/>
          </p:cNvCxnSpPr>
          <p:nvPr/>
        </p:nvCxnSpPr>
        <p:spPr bwMode="auto">
          <a:xfrm flipV="1">
            <a:off x="4216400" y="5202238"/>
            <a:ext cx="152400" cy="446087"/>
          </a:xfrm>
          <a:prstGeom prst="straightConnector1">
            <a:avLst/>
          </a:prstGeom>
          <a:noFill/>
          <a:ln w="38100">
            <a:solidFill>
              <a:schemeClr val="hlink"/>
            </a:solidFill>
            <a:round/>
            <a:headEnd/>
            <a:tailEnd type="triangle" w="med" len="med"/>
          </a:ln>
        </p:spPr>
      </p:cxnSp>
      <p:pic>
        <p:nvPicPr>
          <p:cNvPr id="101404" name="Picture 28"/>
          <p:cNvPicPr>
            <a:picLocks noChangeAspect="1" noChangeArrowheads="1"/>
          </p:cNvPicPr>
          <p:nvPr/>
        </p:nvPicPr>
        <p:blipFill>
          <a:blip r:embed="rId6"/>
          <a:srcRect/>
          <a:stretch>
            <a:fillRect/>
          </a:stretch>
        </p:blipFill>
        <p:spPr bwMode="auto">
          <a:xfrm>
            <a:off x="6629400" y="1890713"/>
            <a:ext cx="2514600" cy="1882775"/>
          </a:xfrm>
          <a:prstGeom prst="rect">
            <a:avLst/>
          </a:prstGeom>
          <a:noFill/>
          <a:ln w="38100">
            <a:noFill/>
            <a:miter lim="800000"/>
            <a:headEnd/>
            <a:tailEnd/>
          </a:ln>
        </p:spPr>
      </p:pic>
      <p:sp>
        <p:nvSpPr>
          <p:cNvPr id="101421" name="Text Box 45"/>
          <p:cNvSpPr txBox="1">
            <a:spLocks noChangeArrowheads="1"/>
          </p:cNvSpPr>
          <p:nvPr/>
        </p:nvSpPr>
        <p:spPr bwMode="auto">
          <a:xfrm>
            <a:off x="6800850" y="1600200"/>
            <a:ext cx="1774846" cy="369332"/>
          </a:xfrm>
          <a:prstGeom prst="rect">
            <a:avLst/>
          </a:prstGeom>
          <a:noFill/>
          <a:ln w="38100">
            <a:noFill/>
            <a:miter lim="800000"/>
            <a:headEnd/>
            <a:tailEnd/>
          </a:ln>
        </p:spPr>
        <p:txBody>
          <a:bodyPr wrap="none">
            <a:spAutoFit/>
          </a:bodyPr>
          <a:lstStyle/>
          <a:p>
            <a:r>
              <a:rPr lang="en-US" dirty="0" smtClean="0"/>
              <a:t>Model Estimate</a:t>
            </a:r>
            <a:endParaRPr lang="en-US" dirty="0"/>
          </a:p>
        </p:txBody>
      </p:sp>
      <p:sp>
        <p:nvSpPr>
          <p:cNvPr id="101425" name="Oval 49"/>
          <p:cNvSpPr>
            <a:spLocks noChangeArrowheads="1"/>
          </p:cNvSpPr>
          <p:nvPr/>
        </p:nvSpPr>
        <p:spPr bwMode="auto">
          <a:xfrm>
            <a:off x="6858000" y="4572000"/>
            <a:ext cx="2209800" cy="1981200"/>
          </a:xfrm>
          <a:prstGeom prst="ellipse">
            <a:avLst/>
          </a:prstGeom>
          <a:noFill/>
          <a:ln w="38100">
            <a:solidFill>
              <a:schemeClr val="hlink"/>
            </a:solidFill>
            <a:round/>
            <a:headEnd/>
            <a:tailEnd/>
          </a:ln>
        </p:spPr>
        <p:txBody>
          <a:bodyPr wrap="none" anchor="ctr"/>
          <a:lstStyle/>
          <a:p>
            <a:endParaRPr lang="el-GR"/>
          </a:p>
        </p:txBody>
      </p:sp>
      <p:sp>
        <p:nvSpPr>
          <p:cNvPr id="101379" name="Rectangle 3"/>
          <p:cNvSpPr>
            <a:spLocks noChangeArrowheads="1"/>
          </p:cNvSpPr>
          <p:nvPr/>
        </p:nvSpPr>
        <p:spPr bwMode="auto">
          <a:xfrm>
            <a:off x="2895600" y="1828800"/>
            <a:ext cx="2895600" cy="1371600"/>
          </a:xfrm>
          <a:prstGeom prst="rect">
            <a:avLst/>
          </a:prstGeom>
          <a:noFill/>
          <a:ln w="38100">
            <a:solidFill>
              <a:srgbClr val="008300"/>
            </a:solidFill>
            <a:miter lim="800000"/>
            <a:headEnd/>
            <a:tailEnd/>
          </a:ln>
        </p:spPr>
        <p:txBody>
          <a:bodyPr wrap="none" anchor="ctr"/>
          <a:lstStyle/>
          <a:p>
            <a:r>
              <a:rPr lang="en-US" sz="4000" dirty="0" smtClean="0"/>
              <a:t>Probabilistic</a:t>
            </a:r>
          </a:p>
          <a:p>
            <a:r>
              <a:rPr lang="en-US" sz="4000" dirty="0" smtClean="0"/>
              <a:t>Model</a:t>
            </a:r>
            <a:endParaRPr lang="en-US" sz="4000" dirty="0"/>
          </a:p>
        </p:txBody>
      </p:sp>
      <p:sp>
        <p:nvSpPr>
          <p:cNvPr id="101408" name="AutoShape 32"/>
          <p:cNvSpPr>
            <a:spLocks noChangeArrowheads="1"/>
          </p:cNvSpPr>
          <p:nvPr/>
        </p:nvSpPr>
        <p:spPr bwMode="auto">
          <a:xfrm>
            <a:off x="179388" y="2212975"/>
            <a:ext cx="2667000" cy="914400"/>
          </a:xfrm>
          <a:prstGeom prst="rightArrow">
            <a:avLst>
              <a:gd name="adj1" fmla="val 70833"/>
              <a:gd name="adj2" fmla="val 67975"/>
            </a:avLst>
          </a:prstGeom>
          <a:noFill/>
          <a:ln w="38100">
            <a:solidFill>
              <a:schemeClr val="folHlink"/>
            </a:solidFill>
            <a:miter lim="800000"/>
            <a:headEnd/>
            <a:tailEnd/>
          </a:ln>
        </p:spPr>
        <p:txBody>
          <a:bodyPr wrap="none" anchor="ctr"/>
          <a:lstStyle/>
          <a:p>
            <a:r>
              <a:rPr lang="en-US" sz="2400" dirty="0" smtClean="0"/>
              <a:t>New Query</a:t>
            </a:r>
            <a:endParaRPr lang="en-US" sz="24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101395"/>
                                        </p:tgtEl>
                                        <p:attrNameLst>
                                          <p:attrName>style.visibility</p:attrName>
                                        </p:attrNameLst>
                                      </p:cBhvr>
                                      <p:to>
                                        <p:strVal val="visible"/>
                                      </p:to>
                                    </p:set>
                                    <p:animEffect transition="in" filter="wipe(left)">
                                      <p:cBhvr>
                                        <p:cTn id="7" dur="500"/>
                                        <p:tgtEl>
                                          <p:spTgt spid="101395"/>
                                        </p:tgtEl>
                                      </p:cBhvr>
                                    </p:animEffect>
                                  </p:childTnLst>
                                </p:cTn>
                              </p:par>
                              <p:par>
                                <p:cTn id="8" presetID="22" presetClass="entr" presetSubtype="8" fill="hold" grpId="1" nodeType="withEffect">
                                  <p:stCondLst>
                                    <p:cond delay="0"/>
                                  </p:stCondLst>
                                  <p:childTnLst>
                                    <p:set>
                                      <p:cBhvr>
                                        <p:cTn id="9" dur="1" fill="hold">
                                          <p:stCondLst>
                                            <p:cond delay="0"/>
                                          </p:stCondLst>
                                        </p:cTn>
                                        <p:tgtEl>
                                          <p:spTgt spid="101424"/>
                                        </p:tgtEl>
                                        <p:attrNameLst>
                                          <p:attrName>style.visibility</p:attrName>
                                        </p:attrNameLst>
                                      </p:cBhvr>
                                      <p:to>
                                        <p:strVal val="visible"/>
                                      </p:to>
                                    </p:set>
                                    <p:animEffect transition="in" filter="wipe(left)">
                                      <p:cBhvr>
                                        <p:cTn id="10" dur="500"/>
                                        <p:tgtEl>
                                          <p:spTgt spid="101424"/>
                                        </p:tgtEl>
                                      </p:cBhvr>
                                    </p:animEffect>
                                  </p:childTnLst>
                                </p:cTn>
                              </p:par>
                            </p:childTnLst>
                          </p:cTn>
                        </p:par>
                      </p:childTnLst>
                    </p:cTn>
                  </p:par>
                  <p:par>
                    <p:cTn id="11" fill="hold">
                      <p:stCondLst>
                        <p:cond delay="indefinite"/>
                      </p:stCondLst>
                      <p:childTnLst>
                        <p:par>
                          <p:cTn id="12" fill="hold">
                            <p:stCondLst>
                              <p:cond delay="0"/>
                            </p:stCondLst>
                            <p:childTnLst>
                              <p:par>
                                <p:cTn id="13" presetID="22" presetClass="entr" presetSubtype="1" fill="hold" nodeType="click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wipe(up)">
                                      <p:cBhvr>
                                        <p:cTn id="15" dur="500"/>
                                        <p:tgtEl>
                                          <p:spTgt spid="4"/>
                                        </p:tgtEl>
                                      </p:cBhvr>
                                    </p:animEffect>
                                  </p:childTnLst>
                                </p:cTn>
                              </p:par>
                            </p:childTnLst>
                          </p:cTn>
                        </p:par>
                      </p:childTnLst>
                    </p:cTn>
                  </p:par>
                  <p:par>
                    <p:cTn id="16" fill="hold">
                      <p:stCondLst>
                        <p:cond delay="indefinite"/>
                      </p:stCondLst>
                      <p:childTnLst>
                        <p:par>
                          <p:cTn id="17" fill="hold">
                            <p:stCondLst>
                              <p:cond delay="0"/>
                            </p:stCondLst>
                            <p:childTnLst>
                              <p:par>
                                <p:cTn id="18" presetID="22" presetClass="entr" presetSubtype="2" fill="hold" nodeType="clickEffect">
                                  <p:stCondLst>
                                    <p:cond delay="0"/>
                                  </p:stCondLst>
                                  <p:childTnLst>
                                    <p:set>
                                      <p:cBhvr>
                                        <p:cTn id="19" dur="1" fill="hold">
                                          <p:stCondLst>
                                            <p:cond delay="0"/>
                                          </p:stCondLst>
                                        </p:cTn>
                                        <p:tgtEl>
                                          <p:spTgt spid="101400"/>
                                        </p:tgtEl>
                                        <p:attrNameLst>
                                          <p:attrName>style.visibility</p:attrName>
                                        </p:attrNameLst>
                                      </p:cBhvr>
                                      <p:to>
                                        <p:strVal val="visible"/>
                                      </p:to>
                                    </p:set>
                                    <p:animEffect transition="in" filter="wipe(right)">
                                      <p:cBhvr>
                                        <p:cTn id="20" dur="500"/>
                                        <p:tgtEl>
                                          <p:spTgt spid="101400"/>
                                        </p:tgtEl>
                                      </p:cBhvr>
                                    </p:animEffect>
                                  </p:childTnLst>
                                </p:cTn>
                              </p:par>
                            </p:childTnLst>
                          </p:cTn>
                        </p:par>
                        <p:par>
                          <p:cTn id="21" fill="hold">
                            <p:stCondLst>
                              <p:cond delay="500"/>
                            </p:stCondLst>
                            <p:childTnLst>
                              <p:par>
                                <p:cTn id="22" presetID="22" presetClass="entr" presetSubtype="8" fill="hold" nodeType="afterEffect">
                                  <p:stCondLst>
                                    <p:cond delay="0"/>
                                  </p:stCondLst>
                                  <p:childTnLst>
                                    <p:set>
                                      <p:cBhvr>
                                        <p:cTn id="23" dur="1" fill="hold">
                                          <p:stCondLst>
                                            <p:cond delay="0"/>
                                          </p:stCondLst>
                                        </p:cTn>
                                        <p:tgtEl>
                                          <p:spTgt spid="101401"/>
                                        </p:tgtEl>
                                        <p:attrNameLst>
                                          <p:attrName>style.visibility</p:attrName>
                                        </p:attrNameLst>
                                      </p:cBhvr>
                                      <p:to>
                                        <p:strVal val="visible"/>
                                      </p:to>
                                    </p:set>
                                    <p:animEffect transition="in" filter="wipe(left)">
                                      <p:cBhvr>
                                        <p:cTn id="24" dur="500"/>
                                        <p:tgtEl>
                                          <p:spTgt spid="101401"/>
                                        </p:tgtEl>
                                      </p:cBhvr>
                                    </p:animEffect>
                                  </p:childTnLst>
                                </p:cTn>
                              </p:par>
                            </p:childTnLst>
                          </p:cTn>
                        </p:par>
                        <p:par>
                          <p:cTn id="25" fill="hold">
                            <p:stCondLst>
                              <p:cond delay="1000"/>
                            </p:stCondLst>
                            <p:childTnLst>
                              <p:par>
                                <p:cTn id="26" presetID="22" presetClass="entr" presetSubtype="8" fill="hold" nodeType="afterEffect">
                                  <p:stCondLst>
                                    <p:cond delay="0"/>
                                  </p:stCondLst>
                                  <p:childTnLst>
                                    <p:set>
                                      <p:cBhvr>
                                        <p:cTn id="27" dur="1" fill="hold">
                                          <p:stCondLst>
                                            <p:cond delay="0"/>
                                          </p:stCondLst>
                                        </p:cTn>
                                        <p:tgtEl>
                                          <p:spTgt spid="101402"/>
                                        </p:tgtEl>
                                        <p:attrNameLst>
                                          <p:attrName>style.visibility</p:attrName>
                                        </p:attrNameLst>
                                      </p:cBhvr>
                                      <p:to>
                                        <p:strVal val="visible"/>
                                      </p:to>
                                    </p:set>
                                    <p:animEffect transition="in" filter="wipe(left)">
                                      <p:cBhvr>
                                        <p:cTn id="28" dur="500"/>
                                        <p:tgtEl>
                                          <p:spTgt spid="101402"/>
                                        </p:tgtEl>
                                      </p:cBhvr>
                                    </p:animEffect>
                                  </p:childTnLst>
                                </p:cTn>
                              </p:par>
                            </p:childTnLst>
                          </p:cTn>
                        </p:par>
                        <p:par>
                          <p:cTn id="29" fill="hold">
                            <p:stCondLst>
                              <p:cond delay="1500"/>
                            </p:stCondLst>
                            <p:childTnLst>
                              <p:par>
                                <p:cTn id="30" presetID="22" presetClass="entr" presetSubtype="8" fill="hold" nodeType="afterEffect">
                                  <p:stCondLst>
                                    <p:cond delay="0"/>
                                  </p:stCondLst>
                                  <p:childTnLst>
                                    <p:set>
                                      <p:cBhvr>
                                        <p:cTn id="31" dur="1" fill="hold">
                                          <p:stCondLst>
                                            <p:cond delay="0"/>
                                          </p:stCondLst>
                                        </p:cTn>
                                        <p:tgtEl>
                                          <p:spTgt spid="101403"/>
                                        </p:tgtEl>
                                        <p:attrNameLst>
                                          <p:attrName>style.visibility</p:attrName>
                                        </p:attrNameLst>
                                      </p:cBhvr>
                                      <p:to>
                                        <p:strVal val="visible"/>
                                      </p:to>
                                    </p:set>
                                    <p:animEffect transition="in" filter="wipe(left)">
                                      <p:cBhvr>
                                        <p:cTn id="32" dur="500"/>
                                        <p:tgtEl>
                                          <p:spTgt spid="101403"/>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4" fill="hold" nodeType="clickEffect">
                                  <p:stCondLst>
                                    <p:cond delay="0"/>
                                  </p:stCondLst>
                                  <p:childTnLst>
                                    <p:set>
                                      <p:cBhvr>
                                        <p:cTn id="36" dur="1" fill="hold">
                                          <p:stCondLst>
                                            <p:cond delay="0"/>
                                          </p:stCondLst>
                                        </p:cTn>
                                        <p:tgtEl>
                                          <p:spTgt spid="5"/>
                                        </p:tgtEl>
                                        <p:attrNameLst>
                                          <p:attrName>style.visibility</p:attrName>
                                        </p:attrNameLst>
                                      </p:cBhvr>
                                      <p:to>
                                        <p:strVal val="visible"/>
                                      </p:to>
                                    </p:set>
                                    <p:animEffect transition="in" filter="wipe(down)">
                                      <p:cBhvr>
                                        <p:cTn id="37" dur="500"/>
                                        <p:tgtEl>
                                          <p:spTgt spid="5"/>
                                        </p:tgtEl>
                                      </p:cBhvr>
                                    </p:animEffect>
                                  </p:childTnLst>
                                </p:cTn>
                              </p:par>
                            </p:childTnLst>
                          </p:cTn>
                        </p:par>
                        <p:par>
                          <p:cTn id="38" fill="hold">
                            <p:stCondLst>
                              <p:cond delay="500"/>
                            </p:stCondLst>
                            <p:childTnLst>
                              <p:par>
                                <p:cTn id="39" presetID="1" presetClass="entr" presetSubtype="0" fill="hold" nodeType="afterEffect">
                                  <p:stCondLst>
                                    <p:cond delay="0"/>
                                  </p:stCondLst>
                                  <p:childTnLst>
                                    <p:set>
                                      <p:cBhvr>
                                        <p:cTn id="40" dur="1" fill="hold">
                                          <p:stCondLst>
                                            <p:cond delay="0"/>
                                          </p:stCondLst>
                                        </p:cTn>
                                        <p:tgtEl>
                                          <p:spTgt spid="101404"/>
                                        </p:tgtEl>
                                        <p:attrNameLst>
                                          <p:attrName>style.visibility</p:attrName>
                                        </p:attrNameLst>
                                      </p:cBhvr>
                                      <p:to>
                                        <p:strVal val="visible"/>
                                      </p:to>
                                    </p:set>
                                  </p:childTnLst>
                                </p:cTn>
                              </p:par>
                            </p:childTnLst>
                          </p:cTn>
                        </p:par>
                        <p:par>
                          <p:cTn id="41" fill="hold">
                            <p:stCondLst>
                              <p:cond delay="500"/>
                            </p:stCondLst>
                            <p:childTnLst>
                              <p:par>
                                <p:cTn id="42" presetID="1" presetClass="entr" presetSubtype="0" fill="hold" grpId="0" nodeType="afterEffect">
                                  <p:stCondLst>
                                    <p:cond delay="0"/>
                                  </p:stCondLst>
                                  <p:childTnLst>
                                    <p:set>
                                      <p:cBhvr>
                                        <p:cTn id="43" dur="1" fill="hold">
                                          <p:stCondLst>
                                            <p:cond delay="0"/>
                                          </p:stCondLst>
                                        </p:cTn>
                                        <p:tgtEl>
                                          <p:spTgt spid="101421"/>
                                        </p:tgtEl>
                                        <p:attrNameLst>
                                          <p:attrName>style.visibility</p:attrName>
                                        </p:attrNameLst>
                                      </p:cBhvr>
                                      <p:to>
                                        <p:strVal val="visible"/>
                                      </p:to>
                                    </p:set>
                                  </p:childTnLst>
                                </p:cTn>
                              </p:par>
                            </p:childTnLst>
                          </p:cTn>
                        </p:par>
                      </p:childTnLst>
                    </p:cTn>
                  </p:par>
                  <p:par>
                    <p:cTn id="44" fill="hold">
                      <p:stCondLst>
                        <p:cond delay="indefinite"/>
                      </p:stCondLst>
                      <p:childTnLst>
                        <p:par>
                          <p:cTn id="45" fill="hold">
                            <p:stCondLst>
                              <p:cond delay="0"/>
                            </p:stCondLst>
                            <p:childTnLst>
                              <p:par>
                                <p:cTn id="46" presetID="22" presetClass="entr" presetSubtype="1" fill="hold" nodeType="clickEffect">
                                  <p:stCondLst>
                                    <p:cond delay="0"/>
                                  </p:stCondLst>
                                  <p:childTnLst>
                                    <p:set>
                                      <p:cBhvr>
                                        <p:cTn id="47" dur="1" fill="hold">
                                          <p:stCondLst>
                                            <p:cond delay="0"/>
                                          </p:stCondLst>
                                        </p:cTn>
                                        <p:tgtEl>
                                          <p:spTgt spid="2"/>
                                        </p:tgtEl>
                                        <p:attrNameLst>
                                          <p:attrName>style.visibility</p:attrName>
                                        </p:attrNameLst>
                                      </p:cBhvr>
                                      <p:to>
                                        <p:strVal val="visible"/>
                                      </p:to>
                                    </p:set>
                                    <p:animEffect transition="in" filter="wipe(up)">
                                      <p:cBhvr>
                                        <p:cTn id="48" dur="500"/>
                                        <p:tgtEl>
                                          <p:spTgt spid="2"/>
                                        </p:tgtEl>
                                      </p:cBhvr>
                                    </p:animEffect>
                                  </p:childTnLst>
                                </p:cTn>
                              </p:par>
                            </p:childTnLst>
                          </p:cTn>
                        </p:par>
                      </p:childTnLst>
                    </p:cTn>
                  </p:par>
                  <p:par>
                    <p:cTn id="49" fill="hold">
                      <p:stCondLst>
                        <p:cond delay="indefinite"/>
                      </p:stCondLst>
                      <p:childTnLst>
                        <p:par>
                          <p:cTn id="50" fill="hold">
                            <p:stCondLst>
                              <p:cond delay="0"/>
                            </p:stCondLst>
                            <p:childTnLst>
                              <p:par>
                                <p:cTn id="51" presetID="1" presetClass="exit" presetSubtype="0" fill="hold" grpId="1" nodeType="clickEffect">
                                  <p:stCondLst>
                                    <p:cond delay="0"/>
                                  </p:stCondLst>
                                  <p:childTnLst>
                                    <p:set>
                                      <p:cBhvr>
                                        <p:cTn id="52" dur="1" fill="hold">
                                          <p:stCondLst>
                                            <p:cond delay="0"/>
                                          </p:stCondLst>
                                        </p:cTn>
                                        <p:tgtEl>
                                          <p:spTgt spid="101395"/>
                                        </p:tgtEl>
                                        <p:attrNameLst>
                                          <p:attrName>style.visibility</p:attrName>
                                        </p:attrNameLst>
                                      </p:cBhvr>
                                      <p:to>
                                        <p:strVal val="hidden"/>
                                      </p:to>
                                    </p:set>
                                  </p:childTnLst>
                                </p:cTn>
                              </p:par>
                            </p:childTnLst>
                          </p:cTn>
                        </p:par>
                        <p:par>
                          <p:cTn id="53" fill="hold">
                            <p:stCondLst>
                              <p:cond delay="0"/>
                            </p:stCondLst>
                            <p:childTnLst>
                              <p:par>
                                <p:cTn id="54" presetID="22" presetClass="entr" presetSubtype="8" fill="hold" grpId="0" nodeType="afterEffect">
                                  <p:stCondLst>
                                    <p:cond delay="0"/>
                                  </p:stCondLst>
                                  <p:childTnLst>
                                    <p:set>
                                      <p:cBhvr>
                                        <p:cTn id="55" dur="1" fill="hold">
                                          <p:stCondLst>
                                            <p:cond delay="0"/>
                                          </p:stCondLst>
                                        </p:cTn>
                                        <p:tgtEl>
                                          <p:spTgt spid="101408"/>
                                        </p:tgtEl>
                                        <p:attrNameLst>
                                          <p:attrName>style.visibility</p:attrName>
                                        </p:attrNameLst>
                                      </p:cBhvr>
                                      <p:to>
                                        <p:strVal val="visible"/>
                                      </p:to>
                                    </p:set>
                                    <p:animEffect transition="in" filter="wipe(left)">
                                      <p:cBhvr>
                                        <p:cTn id="56" dur="500"/>
                                        <p:tgtEl>
                                          <p:spTgt spid="101408"/>
                                        </p:tgtEl>
                                      </p:cBhvr>
                                    </p:animEffec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101425"/>
                                        </p:tgtEl>
                                        <p:attrNameLst>
                                          <p:attrName>style.visibility</p:attrName>
                                        </p:attrNameLst>
                                      </p:cBhvr>
                                      <p:to>
                                        <p:strVal val="visible"/>
                                      </p:to>
                                    </p:set>
                                  </p:childTnLst>
                                </p:cTn>
                              </p:par>
                              <p:par>
                                <p:cTn id="61" presetID="9" presetClass="emph" presetSubtype="0" grpId="0" nodeType="withEffect">
                                  <p:stCondLst>
                                    <p:cond delay="0"/>
                                  </p:stCondLst>
                                  <p:childTnLst>
                                    <p:set>
                                      <p:cBhvr rctx="PPT">
                                        <p:cTn id="62" dur="indefinite"/>
                                        <p:tgtEl>
                                          <p:spTgt spid="101424"/>
                                        </p:tgtEl>
                                        <p:attrNameLst>
                                          <p:attrName>style.opacity</p:attrName>
                                        </p:attrNameLst>
                                      </p:cBhvr>
                                      <p:to>
                                        <p:strVal val="0.5"/>
                                      </p:to>
                                    </p:set>
                                    <p:animEffect filter="image" prLst="opacity: 0.5">
                                      <p:cBhvr rctx="IE">
                                        <p:cTn id="63" dur="indefinite"/>
                                        <p:tgtEl>
                                          <p:spTgt spid="101424"/>
                                        </p:tgtEl>
                                      </p:cBhvr>
                                    </p:animEffect>
                                  </p:childTnLst>
                                </p:cTn>
                              </p:par>
                              <p:par>
                                <p:cTn id="64" presetID="9" presetClass="emph" presetSubtype="0" grpId="2" nodeType="withEffect">
                                  <p:stCondLst>
                                    <p:cond delay="0"/>
                                  </p:stCondLst>
                                  <p:childTnLst>
                                    <p:set>
                                      <p:cBhvr rctx="PPT">
                                        <p:cTn id="65" dur="indefinite"/>
                                        <p:tgtEl>
                                          <p:spTgt spid="101424"/>
                                        </p:tgtEl>
                                        <p:attrNameLst>
                                          <p:attrName>style.opacity</p:attrName>
                                        </p:attrNameLst>
                                      </p:cBhvr>
                                      <p:to>
                                        <p:strVal val="0.5"/>
                                      </p:to>
                                    </p:set>
                                    <p:animEffect filter="image" prLst="opacity: 0.5">
                                      <p:cBhvr rctx="IE">
                                        <p:cTn id="66" dur="indefinite"/>
                                        <p:tgtEl>
                                          <p:spTgt spid="101424"/>
                                        </p:tgtEl>
                                      </p:cBhvr>
                                    </p:animEffect>
                                  </p:childTnLst>
                                </p:cTn>
                              </p:par>
                              <p:par>
                                <p:cTn id="67" presetID="9" presetClass="emph" presetSubtype="0" grpId="0" nodeType="withEffect">
                                  <p:stCondLst>
                                    <p:cond delay="0"/>
                                  </p:stCondLst>
                                  <p:childTnLst>
                                    <p:set>
                                      <p:cBhvr rctx="PPT">
                                        <p:cTn id="68" dur="indefinite"/>
                                        <p:tgtEl>
                                          <p:spTgt spid="101379"/>
                                        </p:tgtEl>
                                        <p:attrNameLst>
                                          <p:attrName>style.opacity</p:attrName>
                                        </p:attrNameLst>
                                      </p:cBhvr>
                                      <p:to>
                                        <p:strVal val="0.5"/>
                                      </p:to>
                                    </p:set>
                                    <p:animEffect filter="image" prLst="opacity: 0.5">
                                      <p:cBhvr rctx="IE">
                                        <p:cTn id="69" dur="indefinite"/>
                                        <p:tgtEl>
                                          <p:spTgt spid="101379"/>
                                        </p:tgtEl>
                                      </p:cBhvr>
                                    </p:animEffect>
                                  </p:childTnLst>
                                </p:cTn>
                              </p:par>
                              <p:par>
                                <p:cTn id="70" presetID="9" presetClass="emph" presetSubtype="0" nodeType="withEffect">
                                  <p:stCondLst>
                                    <p:cond delay="0"/>
                                  </p:stCondLst>
                                  <p:childTnLst>
                                    <p:set>
                                      <p:cBhvr rctx="PPT">
                                        <p:cTn id="71" dur="indefinite"/>
                                        <p:tgtEl>
                                          <p:spTgt spid="101380"/>
                                        </p:tgtEl>
                                        <p:attrNameLst>
                                          <p:attrName>style.opacity</p:attrName>
                                        </p:attrNameLst>
                                      </p:cBhvr>
                                      <p:to>
                                        <p:strVal val="0.5"/>
                                      </p:to>
                                    </p:set>
                                    <p:animEffect filter="image" prLst="opacity: 0.5">
                                      <p:cBhvr rctx="IE">
                                        <p:cTn id="72" dur="indefinite"/>
                                        <p:tgtEl>
                                          <p:spTgt spid="101380"/>
                                        </p:tgtEl>
                                      </p:cBhvr>
                                    </p:animEffect>
                                  </p:childTnLst>
                                </p:cTn>
                              </p:par>
                              <p:par>
                                <p:cTn id="73" presetID="9" presetClass="emph" presetSubtype="0" nodeType="withEffect">
                                  <p:stCondLst>
                                    <p:cond delay="0"/>
                                  </p:stCondLst>
                                  <p:childTnLst>
                                    <p:set>
                                      <p:cBhvr rctx="PPT">
                                        <p:cTn id="74" dur="indefinite"/>
                                        <p:tgtEl>
                                          <p:spTgt spid="101381"/>
                                        </p:tgtEl>
                                        <p:attrNameLst>
                                          <p:attrName>style.opacity</p:attrName>
                                        </p:attrNameLst>
                                      </p:cBhvr>
                                      <p:to>
                                        <p:strVal val="0.5"/>
                                      </p:to>
                                    </p:set>
                                    <p:animEffect filter="image" prLst="opacity: 0.5">
                                      <p:cBhvr rctx="IE">
                                        <p:cTn id="75" dur="indefinite"/>
                                        <p:tgtEl>
                                          <p:spTgt spid="101381"/>
                                        </p:tgtEl>
                                      </p:cBhvr>
                                    </p:animEffect>
                                  </p:childTnLst>
                                </p:cTn>
                              </p:par>
                              <p:par>
                                <p:cTn id="76" presetID="9" presetClass="emph" presetSubtype="0" nodeType="withEffect">
                                  <p:stCondLst>
                                    <p:cond delay="0"/>
                                  </p:stCondLst>
                                  <p:childTnLst>
                                    <p:set>
                                      <p:cBhvr rctx="PPT">
                                        <p:cTn id="77" dur="indefinite"/>
                                        <p:tgtEl>
                                          <p:spTgt spid="101382"/>
                                        </p:tgtEl>
                                        <p:attrNameLst>
                                          <p:attrName>style.opacity</p:attrName>
                                        </p:attrNameLst>
                                      </p:cBhvr>
                                      <p:to>
                                        <p:strVal val="0.5"/>
                                      </p:to>
                                    </p:set>
                                    <p:animEffect filter="image" prLst="opacity: 0.5">
                                      <p:cBhvr rctx="IE">
                                        <p:cTn id="78" dur="indefinite"/>
                                        <p:tgtEl>
                                          <p:spTgt spid="101382"/>
                                        </p:tgtEl>
                                      </p:cBhvr>
                                    </p:animEffect>
                                  </p:childTnLst>
                                </p:cTn>
                              </p:par>
                              <p:par>
                                <p:cTn id="79" presetID="9" presetClass="emph" presetSubtype="0" nodeType="withEffect">
                                  <p:stCondLst>
                                    <p:cond delay="0"/>
                                  </p:stCondLst>
                                  <p:childTnLst>
                                    <p:set>
                                      <p:cBhvr rctx="PPT">
                                        <p:cTn id="80" dur="indefinite"/>
                                        <p:tgtEl>
                                          <p:spTgt spid="101383"/>
                                        </p:tgtEl>
                                        <p:attrNameLst>
                                          <p:attrName>style.opacity</p:attrName>
                                        </p:attrNameLst>
                                      </p:cBhvr>
                                      <p:to>
                                        <p:strVal val="0.5"/>
                                      </p:to>
                                    </p:set>
                                    <p:animEffect filter="image" prLst="opacity: 0.5">
                                      <p:cBhvr rctx="IE">
                                        <p:cTn id="81" dur="indefinite"/>
                                        <p:tgtEl>
                                          <p:spTgt spid="101383"/>
                                        </p:tgtEl>
                                      </p:cBhvr>
                                    </p:animEffect>
                                  </p:childTnLst>
                                </p:cTn>
                              </p:par>
                              <p:par>
                                <p:cTn id="82" presetID="9" presetClass="emph" presetSubtype="0" nodeType="withEffect">
                                  <p:stCondLst>
                                    <p:cond delay="0"/>
                                  </p:stCondLst>
                                  <p:childTnLst>
                                    <p:set>
                                      <p:cBhvr rctx="PPT">
                                        <p:cTn id="83" dur="indefinite"/>
                                        <p:tgtEl>
                                          <p:spTgt spid="101384"/>
                                        </p:tgtEl>
                                        <p:attrNameLst>
                                          <p:attrName>style.opacity</p:attrName>
                                        </p:attrNameLst>
                                      </p:cBhvr>
                                      <p:to>
                                        <p:strVal val="0.5"/>
                                      </p:to>
                                    </p:set>
                                    <p:animEffect filter="image" prLst="opacity: 0.5">
                                      <p:cBhvr rctx="IE">
                                        <p:cTn id="84" dur="indefinite"/>
                                        <p:tgtEl>
                                          <p:spTgt spid="101384"/>
                                        </p:tgtEl>
                                      </p:cBhvr>
                                    </p:animEffect>
                                  </p:childTnLst>
                                </p:cTn>
                              </p:par>
                              <p:par>
                                <p:cTn id="85" presetID="9" presetClass="emph" presetSubtype="0" nodeType="withEffect">
                                  <p:stCondLst>
                                    <p:cond delay="0"/>
                                  </p:stCondLst>
                                  <p:childTnLst>
                                    <p:set>
                                      <p:cBhvr rctx="PPT">
                                        <p:cTn id="86" dur="indefinite"/>
                                        <p:tgtEl>
                                          <p:spTgt spid="101385"/>
                                        </p:tgtEl>
                                        <p:attrNameLst>
                                          <p:attrName>style.opacity</p:attrName>
                                        </p:attrNameLst>
                                      </p:cBhvr>
                                      <p:to>
                                        <p:strVal val="0.5"/>
                                      </p:to>
                                    </p:set>
                                    <p:animEffect filter="image" prLst="opacity: 0.5">
                                      <p:cBhvr rctx="IE">
                                        <p:cTn id="87" dur="indefinite"/>
                                        <p:tgtEl>
                                          <p:spTgt spid="101385"/>
                                        </p:tgtEl>
                                      </p:cBhvr>
                                    </p:animEffect>
                                  </p:childTnLst>
                                </p:cTn>
                              </p:par>
                              <p:par>
                                <p:cTn id="88" presetID="9" presetClass="emph" presetSubtype="0" nodeType="withEffect">
                                  <p:stCondLst>
                                    <p:cond delay="0"/>
                                  </p:stCondLst>
                                  <p:childTnLst>
                                    <p:set>
                                      <p:cBhvr rctx="PPT">
                                        <p:cTn id="89" dur="indefinite"/>
                                        <p:tgtEl>
                                          <p:spTgt spid="101386"/>
                                        </p:tgtEl>
                                        <p:attrNameLst>
                                          <p:attrName>style.opacity</p:attrName>
                                        </p:attrNameLst>
                                      </p:cBhvr>
                                      <p:to>
                                        <p:strVal val="0.5"/>
                                      </p:to>
                                    </p:set>
                                    <p:animEffect filter="image" prLst="opacity: 0.5">
                                      <p:cBhvr rctx="IE">
                                        <p:cTn id="90" dur="indefinite"/>
                                        <p:tgtEl>
                                          <p:spTgt spid="101386"/>
                                        </p:tgtEl>
                                      </p:cBhvr>
                                    </p:animEffect>
                                  </p:childTnLst>
                                </p:cTn>
                              </p:par>
                              <p:par>
                                <p:cTn id="91" presetID="9" presetClass="emph" presetSubtype="0" nodeType="withEffect">
                                  <p:stCondLst>
                                    <p:cond delay="0"/>
                                  </p:stCondLst>
                                  <p:childTnLst>
                                    <p:set>
                                      <p:cBhvr rctx="PPT">
                                        <p:cTn id="92" dur="indefinite"/>
                                        <p:tgtEl>
                                          <p:spTgt spid="101387"/>
                                        </p:tgtEl>
                                        <p:attrNameLst>
                                          <p:attrName>style.opacity</p:attrName>
                                        </p:attrNameLst>
                                      </p:cBhvr>
                                      <p:to>
                                        <p:strVal val="0.5"/>
                                      </p:to>
                                    </p:set>
                                    <p:animEffect filter="image" prLst="opacity: 0.5">
                                      <p:cBhvr rctx="IE">
                                        <p:cTn id="93" dur="indefinite"/>
                                        <p:tgtEl>
                                          <p:spTgt spid="101387"/>
                                        </p:tgtEl>
                                      </p:cBhvr>
                                    </p:animEffect>
                                  </p:childTnLst>
                                </p:cTn>
                              </p:par>
                              <p:par>
                                <p:cTn id="94" presetID="9" presetClass="emph" presetSubtype="0" nodeType="withEffect">
                                  <p:stCondLst>
                                    <p:cond delay="0"/>
                                  </p:stCondLst>
                                  <p:childTnLst>
                                    <p:set>
                                      <p:cBhvr rctx="PPT">
                                        <p:cTn id="95" dur="indefinite"/>
                                        <p:tgtEl>
                                          <p:spTgt spid="101388"/>
                                        </p:tgtEl>
                                        <p:attrNameLst>
                                          <p:attrName>style.opacity</p:attrName>
                                        </p:attrNameLst>
                                      </p:cBhvr>
                                      <p:to>
                                        <p:strVal val="0.5"/>
                                      </p:to>
                                    </p:set>
                                    <p:animEffect filter="image" prLst="opacity: 0.5">
                                      <p:cBhvr rctx="IE">
                                        <p:cTn id="96" dur="indefinite"/>
                                        <p:tgtEl>
                                          <p:spTgt spid="101388"/>
                                        </p:tgtEl>
                                      </p:cBhvr>
                                    </p:animEffect>
                                  </p:childTnLst>
                                </p:cTn>
                              </p:par>
                              <p:par>
                                <p:cTn id="97" presetID="9" presetClass="emph" presetSubtype="0" nodeType="withEffect">
                                  <p:stCondLst>
                                    <p:cond delay="0"/>
                                  </p:stCondLst>
                                  <p:childTnLst>
                                    <p:set>
                                      <p:cBhvr rctx="PPT">
                                        <p:cTn id="98" dur="indefinite"/>
                                        <p:tgtEl>
                                          <p:spTgt spid="101389"/>
                                        </p:tgtEl>
                                        <p:attrNameLst>
                                          <p:attrName>style.opacity</p:attrName>
                                        </p:attrNameLst>
                                      </p:cBhvr>
                                      <p:to>
                                        <p:strVal val="0.5"/>
                                      </p:to>
                                    </p:set>
                                    <p:animEffect filter="image" prLst="opacity: 0.5">
                                      <p:cBhvr rctx="IE">
                                        <p:cTn id="99" dur="indefinite"/>
                                        <p:tgtEl>
                                          <p:spTgt spid="101389"/>
                                        </p:tgtEl>
                                      </p:cBhvr>
                                    </p:animEffect>
                                  </p:childTnLst>
                                </p:cTn>
                              </p:par>
                              <p:par>
                                <p:cTn id="100" presetID="9" presetClass="emph" presetSubtype="0" nodeType="withEffect">
                                  <p:stCondLst>
                                    <p:cond delay="0"/>
                                  </p:stCondLst>
                                  <p:childTnLst>
                                    <p:set>
                                      <p:cBhvr rctx="PPT">
                                        <p:cTn id="101" dur="indefinite"/>
                                        <p:tgtEl>
                                          <p:spTgt spid="101390"/>
                                        </p:tgtEl>
                                        <p:attrNameLst>
                                          <p:attrName>style.opacity</p:attrName>
                                        </p:attrNameLst>
                                      </p:cBhvr>
                                      <p:to>
                                        <p:strVal val="0.5"/>
                                      </p:to>
                                    </p:set>
                                    <p:animEffect filter="image" prLst="opacity: 0.5">
                                      <p:cBhvr rctx="IE">
                                        <p:cTn id="102" dur="indefinite"/>
                                        <p:tgtEl>
                                          <p:spTgt spid="101390"/>
                                        </p:tgtEl>
                                      </p:cBhvr>
                                    </p:animEffect>
                                  </p:childTnLst>
                                </p:cTn>
                              </p:par>
                              <p:par>
                                <p:cTn id="103" presetID="9" presetClass="emph" presetSubtype="0" nodeType="withEffect">
                                  <p:stCondLst>
                                    <p:cond delay="0"/>
                                  </p:stCondLst>
                                  <p:childTnLst>
                                    <p:set>
                                      <p:cBhvr rctx="PPT">
                                        <p:cTn id="104" dur="indefinite"/>
                                        <p:tgtEl>
                                          <p:spTgt spid="101391"/>
                                        </p:tgtEl>
                                        <p:attrNameLst>
                                          <p:attrName>style.opacity</p:attrName>
                                        </p:attrNameLst>
                                      </p:cBhvr>
                                      <p:to>
                                        <p:strVal val="0.5"/>
                                      </p:to>
                                    </p:set>
                                    <p:animEffect filter="image" prLst="opacity: 0.5">
                                      <p:cBhvr rctx="IE">
                                        <p:cTn id="105" dur="indefinite"/>
                                        <p:tgtEl>
                                          <p:spTgt spid="101391"/>
                                        </p:tgtEl>
                                      </p:cBhvr>
                                    </p:animEffect>
                                  </p:childTnLst>
                                </p:cTn>
                              </p:par>
                              <p:par>
                                <p:cTn id="106" presetID="9" presetClass="emph" presetSubtype="0" nodeType="withEffect">
                                  <p:stCondLst>
                                    <p:cond delay="0"/>
                                  </p:stCondLst>
                                  <p:childTnLst>
                                    <p:set>
                                      <p:cBhvr rctx="PPT">
                                        <p:cTn id="107" dur="indefinite"/>
                                        <p:tgtEl>
                                          <p:spTgt spid="101392"/>
                                        </p:tgtEl>
                                        <p:attrNameLst>
                                          <p:attrName>style.opacity</p:attrName>
                                        </p:attrNameLst>
                                      </p:cBhvr>
                                      <p:to>
                                        <p:strVal val="0.5"/>
                                      </p:to>
                                    </p:set>
                                    <p:animEffect filter="image" prLst="opacity: 0.5">
                                      <p:cBhvr rctx="IE">
                                        <p:cTn id="108" dur="indefinite"/>
                                        <p:tgtEl>
                                          <p:spTgt spid="101392"/>
                                        </p:tgtEl>
                                      </p:cBhvr>
                                    </p:animEffect>
                                  </p:childTnLst>
                                </p:cTn>
                              </p:par>
                              <p:par>
                                <p:cTn id="109" presetID="9" presetClass="emph" presetSubtype="0" nodeType="withEffect">
                                  <p:stCondLst>
                                    <p:cond delay="0"/>
                                  </p:stCondLst>
                                  <p:childTnLst>
                                    <p:set>
                                      <p:cBhvr rctx="PPT">
                                        <p:cTn id="110" dur="indefinite"/>
                                        <p:tgtEl>
                                          <p:spTgt spid="101393"/>
                                        </p:tgtEl>
                                        <p:attrNameLst>
                                          <p:attrName>style.opacity</p:attrName>
                                        </p:attrNameLst>
                                      </p:cBhvr>
                                      <p:to>
                                        <p:strVal val="0.5"/>
                                      </p:to>
                                    </p:set>
                                    <p:animEffect filter="image" prLst="opacity: 0.5">
                                      <p:cBhvr rctx="IE">
                                        <p:cTn id="111" dur="indefinite"/>
                                        <p:tgtEl>
                                          <p:spTgt spid="101393"/>
                                        </p:tgtEl>
                                      </p:cBhvr>
                                    </p:animEffect>
                                  </p:childTnLst>
                                </p:cTn>
                              </p:par>
                              <p:par>
                                <p:cTn id="112" presetID="9" presetClass="emph" presetSubtype="0" nodeType="withEffect">
                                  <p:stCondLst>
                                    <p:cond delay="0"/>
                                  </p:stCondLst>
                                  <p:childTnLst>
                                    <p:set>
                                      <p:cBhvr rctx="PPT">
                                        <p:cTn id="113" dur="indefinite"/>
                                        <p:tgtEl>
                                          <p:spTgt spid="101394"/>
                                        </p:tgtEl>
                                        <p:attrNameLst>
                                          <p:attrName>style.opacity</p:attrName>
                                        </p:attrNameLst>
                                      </p:cBhvr>
                                      <p:to>
                                        <p:strVal val="0.5"/>
                                      </p:to>
                                    </p:set>
                                    <p:animEffect filter="image" prLst="opacity: 0.5">
                                      <p:cBhvr rctx="IE">
                                        <p:cTn id="114" dur="indefinite"/>
                                        <p:tgtEl>
                                          <p:spTgt spid="101394"/>
                                        </p:tgtEl>
                                      </p:cBhvr>
                                    </p:animEffect>
                                  </p:childTnLst>
                                </p:cTn>
                              </p:par>
                              <p:par>
                                <p:cTn id="115" presetID="9" presetClass="emph" presetSubtype="0" grpId="2" nodeType="withEffect">
                                  <p:stCondLst>
                                    <p:cond delay="0"/>
                                  </p:stCondLst>
                                  <p:childTnLst>
                                    <p:set>
                                      <p:cBhvr rctx="PPT">
                                        <p:cTn id="116" dur="indefinite"/>
                                        <p:tgtEl>
                                          <p:spTgt spid="101395"/>
                                        </p:tgtEl>
                                        <p:attrNameLst>
                                          <p:attrName>style.opacity</p:attrName>
                                        </p:attrNameLst>
                                      </p:cBhvr>
                                      <p:to>
                                        <p:strVal val="0.5"/>
                                      </p:to>
                                    </p:set>
                                    <p:animEffect filter="image" prLst="opacity: 0.5">
                                      <p:cBhvr rctx="IE">
                                        <p:cTn id="117" dur="indefinite"/>
                                        <p:tgtEl>
                                          <p:spTgt spid="101395"/>
                                        </p:tgtEl>
                                      </p:cBhvr>
                                    </p:animEffect>
                                  </p:childTnLst>
                                </p:cTn>
                              </p:par>
                              <p:par>
                                <p:cTn id="118" presetID="9" presetClass="emph" presetSubtype="0" nodeType="withEffect">
                                  <p:stCondLst>
                                    <p:cond delay="0"/>
                                  </p:stCondLst>
                                  <p:childTnLst>
                                    <p:set>
                                      <p:cBhvr rctx="PPT">
                                        <p:cTn id="119" dur="indefinite"/>
                                        <p:tgtEl>
                                          <p:spTgt spid="4"/>
                                        </p:tgtEl>
                                        <p:attrNameLst>
                                          <p:attrName>style.opacity</p:attrName>
                                        </p:attrNameLst>
                                      </p:cBhvr>
                                      <p:to>
                                        <p:strVal val="0.5"/>
                                      </p:to>
                                    </p:set>
                                    <p:animEffect filter="image" prLst="opacity: 0.5">
                                      <p:cBhvr rctx="IE">
                                        <p:cTn id="120" dur="indefinite"/>
                                        <p:tgtEl>
                                          <p:spTgt spid="4"/>
                                        </p:tgtEl>
                                      </p:cBhvr>
                                    </p:animEffect>
                                  </p:childTnLst>
                                </p:cTn>
                              </p:par>
                              <p:par>
                                <p:cTn id="121" presetID="9" presetClass="emph" presetSubtype="0" nodeType="withEffect">
                                  <p:stCondLst>
                                    <p:cond delay="0"/>
                                  </p:stCondLst>
                                  <p:childTnLst>
                                    <p:set>
                                      <p:cBhvr rctx="PPT">
                                        <p:cTn id="122" dur="indefinite"/>
                                        <p:tgtEl>
                                          <p:spTgt spid="5"/>
                                        </p:tgtEl>
                                        <p:attrNameLst>
                                          <p:attrName>style.opacity</p:attrName>
                                        </p:attrNameLst>
                                      </p:cBhvr>
                                      <p:to>
                                        <p:strVal val="0.5"/>
                                      </p:to>
                                    </p:set>
                                    <p:animEffect filter="image" prLst="opacity: 0.5">
                                      <p:cBhvr rctx="IE">
                                        <p:cTn id="123" dur="indefinite"/>
                                        <p:tgtEl>
                                          <p:spTgt spid="5"/>
                                        </p:tgtEl>
                                      </p:cBhvr>
                                    </p:animEffect>
                                  </p:childTnLst>
                                </p:cTn>
                              </p:par>
                              <p:par>
                                <p:cTn id="124" presetID="9" presetClass="emph" presetSubtype="0" nodeType="withEffect">
                                  <p:stCondLst>
                                    <p:cond delay="0"/>
                                  </p:stCondLst>
                                  <p:childTnLst>
                                    <p:set>
                                      <p:cBhvr rctx="PPT">
                                        <p:cTn id="125" dur="indefinite"/>
                                        <p:tgtEl>
                                          <p:spTgt spid="101400"/>
                                        </p:tgtEl>
                                        <p:attrNameLst>
                                          <p:attrName>style.opacity</p:attrName>
                                        </p:attrNameLst>
                                      </p:cBhvr>
                                      <p:to>
                                        <p:strVal val="0.5"/>
                                      </p:to>
                                    </p:set>
                                    <p:animEffect filter="image" prLst="opacity: 0.5">
                                      <p:cBhvr rctx="IE">
                                        <p:cTn id="126" dur="indefinite"/>
                                        <p:tgtEl>
                                          <p:spTgt spid="101400"/>
                                        </p:tgtEl>
                                      </p:cBhvr>
                                    </p:animEffect>
                                  </p:childTnLst>
                                </p:cTn>
                              </p:par>
                              <p:par>
                                <p:cTn id="127" presetID="9" presetClass="emph" presetSubtype="0" nodeType="withEffect">
                                  <p:stCondLst>
                                    <p:cond delay="0"/>
                                  </p:stCondLst>
                                  <p:childTnLst>
                                    <p:set>
                                      <p:cBhvr rctx="PPT">
                                        <p:cTn id="128" dur="indefinite"/>
                                        <p:tgtEl>
                                          <p:spTgt spid="101401"/>
                                        </p:tgtEl>
                                        <p:attrNameLst>
                                          <p:attrName>style.opacity</p:attrName>
                                        </p:attrNameLst>
                                      </p:cBhvr>
                                      <p:to>
                                        <p:strVal val="0.5"/>
                                      </p:to>
                                    </p:set>
                                    <p:animEffect filter="image" prLst="opacity: 0.5">
                                      <p:cBhvr rctx="IE">
                                        <p:cTn id="129" dur="indefinite"/>
                                        <p:tgtEl>
                                          <p:spTgt spid="101401"/>
                                        </p:tgtEl>
                                      </p:cBhvr>
                                    </p:animEffect>
                                  </p:childTnLst>
                                </p:cTn>
                              </p:par>
                              <p:par>
                                <p:cTn id="130" presetID="9" presetClass="emph" presetSubtype="0" nodeType="withEffect">
                                  <p:stCondLst>
                                    <p:cond delay="0"/>
                                  </p:stCondLst>
                                  <p:childTnLst>
                                    <p:set>
                                      <p:cBhvr rctx="PPT">
                                        <p:cTn id="131" dur="indefinite"/>
                                        <p:tgtEl>
                                          <p:spTgt spid="101402"/>
                                        </p:tgtEl>
                                        <p:attrNameLst>
                                          <p:attrName>style.opacity</p:attrName>
                                        </p:attrNameLst>
                                      </p:cBhvr>
                                      <p:to>
                                        <p:strVal val="0.5"/>
                                      </p:to>
                                    </p:set>
                                    <p:animEffect filter="image" prLst="opacity: 0.5">
                                      <p:cBhvr rctx="IE">
                                        <p:cTn id="132" dur="indefinite"/>
                                        <p:tgtEl>
                                          <p:spTgt spid="101402"/>
                                        </p:tgtEl>
                                      </p:cBhvr>
                                    </p:animEffect>
                                  </p:childTnLst>
                                </p:cTn>
                              </p:par>
                              <p:par>
                                <p:cTn id="133" presetID="9" presetClass="emph" presetSubtype="0" nodeType="withEffect">
                                  <p:stCondLst>
                                    <p:cond delay="0"/>
                                  </p:stCondLst>
                                  <p:childTnLst>
                                    <p:set>
                                      <p:cBhvr rctx="PPT">
                                        <p:cTn id="134" dur="indefinite"/>
                                        <p:tgtEl>
                                          <p:spTgt spid="101403"/>
                                        </p:tgtEl>
                                        <p:attrNameLst>
                                          <p:attrName>style.opacity</p:attrName>
                                        </p:attrNameLst>
                                      </p:cBhvr>
                                      <p:to>
                                        <p:strVal val="0.5"/>
                                      </p:to>
                                    </p:set>
                                    <p:animEffect filter="image" prLst="opacity: 0.5">
                                      <p:cBhvr rctx="IE">
                                        <p:cTn id="135" dur="indefinite"/>
                                        <p:tgtEl>
                                          <p:spTgt spid="101403"/>
                                        </p:tgtEl>
                                      </p:cBhvr>
                                    </p:animEffect>
                                  </p:childTnLst>
                                </p:cTn>
                              </p:par>
                              <p:par>
                                <p:cTn id="136" presetID="9" presetClass="emph" presetSubtype="0" nodeType="withEffect">
                                  <p:stCondLst>
                                    <p:cond delay="0"/>
                                  </p:stCondLst>
                                  <p:childTnLst>
                                    <p:set>
                                      <p:cBhvr rctx="PPT">
                                        <p:cTn id="137" dur="indefinite"/>
                                        <p:tgtEl>
                                          <p:spTgt spid="101404"/>
                                        </p:tgtEl>
                                        <p:attrNameLst>
                                          <p:attrName>style.opacity</p:attrName>
                                        </p:attrNameLst>
                                      </p:cBhvr>
                                      <p:to>
                                        <p:strVal val="0.5"/>
                                      </p:to>
                                    </p:set>
                                    <p:animEffect filter="image" prLst="opacity: 0.5">
                                      <p:cBhvr rctx="IE">
                                        <p:cTn id="138" dur="indefinite"/>
                                        <p:tgtEl>
                                          <p:spTgt spid="101404"/>
                                        </p:tgtEl>
                                      </p:cBhvr>
                                    </p:animEffect>
                                  </p:childTnLst>
                                </p:cTn>
                              </p:par>
                              <p:par>
                                <p:cTn id="139" presetID="9" presetClass="emph" presetSubtype="0" grpId="1" nodeType="withEffect">
                                  <p:stCondLst>
                                    <p:cond delay="0"/>
                                  </p:stCondLst>
                                  <p:childTnLst>
                                    <p:set>
                                      <p:cBhvr rctx="PPT">
                                        <p:cTn id="140" dur="indefinite"/>
                                        <p:tgtEl>
                                          <p:spTgt spid="101408"/>
                                        </p:tgtEl>
                                        <p:attrNameLst>
                                          <p:attrName>style.opacity</p:attrName>
                                        </p:attrNameLst>
                                      </p:cBhvr>
                                      <p:to>
                                        <p:strVal val="0.5"/>
                                      </p:to>
                                    </p:set>
                                    <p:animEffect filter="image" prLst="opacity: 0.5">
                                      <p:cBhvr rctx="IE">
                                        <p:cTn id="141" dur="indefinite"/>
                                        <p:tgtEl>
                                          <p:spTgt spid="101408"/>
                                        </p:tgtEl>
                                      </p:cBhvr>
                                    </p:animEffect>
                                  </p:childTnLst>
                                </p:cTn>
                              </p:par>
                              <p:par>
                                <p:cTn id="142" presetID="9" presetClass="emph" presetSubtype="0" nodeType="withEffect">
                                  <p:stCondLst>
                                    <p:cond delay="0"/>
                                  </p:stCondLst>
                                  <p:childTnLst>
                                    <p:set>
                                      <p:cBhvr rctx="PPT">
                                        <p:cTn id="143" dur="indefinite"/>
                                        <p:tgtEl>
                                          <p:spTgt spid="2"/>
                                        </p:tgtEl>
                                        <p:attrNameLst>
                                          <p:attrName>style.opacity</p:attrName>
                                        </p:attrNameLst>
                                      </p:cBhvr>
                                      <p:to>
                                        <p:strVal val="0.5"/>
                                      </p:to>
                                    </p:set>
                                    <p:animEffect filter="image" prLst="opacity: 0.5">
                                      <p:cBhvr rctx="IE">
                                        <p:cTn id="144" dur="indefinite"/>
                                        <p:tgtEl>
                                          <p:spTgt spid="2"/>
                                        </p:tgtEl>
                                      </p:cBhvr>
                                    </p:animEffect>
                                  </p:childTnLst>
                                </p:cTn>
                              </p:par>
                              <p:par>
                                <p:cTn id="145" presetID="9" presetClass="emph" presetSubtype="0" grpId="1" nodeType="withEffect">
                                  <p:stCondLst>
                                    <p:cond delay="0"/>
                                  </p:stCondLst>
                                  <p:childTnLst>
                                    <p:set>
                                      <p:cBhvr rctx="PPT">
                                        <p:cTn id="146" dur="indefinite"/>
                                        <p:tgtEl>
                                          <p:spTgt spid="101421"/>
                                        </p:tgtEl>
                                        <p:attrNameLst>
                                          <p:attrName>style.opacity</p:attrName>
                                        </p:attrNameLst>
                                      </p:cBhvr>
                                      <p:to>
                                        <p:strVal val="0.5"/>
                                      </p:to>
                                    </p:set>
                                    <p:animEffect filter="image" prLst="opacity: 0.5">
                                      <p:cBhvr rctx="IE">
                                        <p:cTn id="147" dur="indefinite"/>
                                        <p:tgtEl>
                                          <p:spTgt spid="101421"/>
                                        </p:tgtEl>
                                      </p:cBhvr>
                                    </p:animEffect>
                                  </p:childTnLst>
                                </p:cTn>
                              </p:par>
                              <p:par>
                                <p:cTn id="148" presetID="9" presetClass="emph" presetSubtype="0" grpId="1" nodeType="withEffect">
                                  <p:stCondLst>
                                    <p:cond delay="0"/>
                                  </p:stCondLst>
                                  <p:childTnLst>
                                    <p:set>
                                      <p:cBhvr rctx="PPT">
                                        <p:cTn id="149" dur="indefinite"/>
                                        <p:tgtEl>
                                          <p:spTgt spid="101425"/>
                                        </p:tgtEl>
                                        <p:attrNameLst>
                                          <p:attrName>style.opacity</p:attrName>
                                        </p:attrNameLst>
                                      </p:cBhvr>
                                      <p:to>
                                        <p:strVal val="0.5"/>
                                      </p:to>
                                    </p:set>
                                    <p:animEffect filter="image" prLst="opacity: 0.5">
                                      <p:cBhvr rctx="IE">
                                        <p:cTn id="150" dur="indefinite"/>
                                        <p:tgtEl>
                                          <p:spTgt spid="1014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1424" grpId="0"/>
      <p:bldP spid="101424" grpId="1"/>
      <p:bldP spid="101424" grpId="2"/>
      <p:bldP spid="101395" grpId="0" animBg="1"/>
      <p:bldP spid="101395" grpId="1" animBg="1"/>
      <p:bldP spid="101395" grpId="2" animBg="1"/>
      <p:bldP spid="101421" grpId="0"/>
      <p:bldP spid="101421" grpId="1"/>
      <p:bldP spid="101425" grpId="0" animBg="1"/>
      <p:bldP spid="101425" grpId="1" animBg="1"/>
      <p:bldP spid="101379" grpId="0" animBg="1"/>
      <p:bldP spid="101408" grpId="0" animBg="1"/>
      <p:bldP spid="101408" grpId="1" animBg="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2"/>
          <p:cNvSpPr>
            <a:spLocks noGrp="1" noChangeArrowheads="1"/>
          </p:cNvSpPr>
          <p:nvPr>
            <p:ph type="title"/>
          </p:nvPr>
        </p:nvSpPr>
        <p:spPr>
          <a:xfrm>
            <a:off x="777875" y="288925"/>
            <a:ext cx="7686675" cy="1143000"/>
          </a:xfrm>
        </p:spPr>
        <p:txBody>
          <a:bodyPr/>
          <a:lstStyle/>
          <a:p>
            <a:pPr eaLnBrk="1" hangingPunct="1"/>
            <a:r>
              <a:rPr lang="en-US" dirty="0" smtClean="0"/>
              <a:t>Algorithm Characteristics</a:t>
            </a:r>
          </a:p>
        </p:txBody>
      </p:sp>
      <p:sp>
        <p:nvSpPr>
          <p:cNvPr id="246787" name="Rectangle 3"/>
          <p:cNvSpPr>
            <a:spLocks noGrp="1" noChangeArrowheads="1"/>
          </p:cNvSpPr>
          <p:nvPr>
            <p:ph type="body" idx="1"/>
          </p:nvPr>
        </p:nvSpPr>
        <p:spPr>
          <a:xfrm>
            <a:off x="703263" y="1612900"/>
            <a:ext cx="7842250" cy="4702175"/>
          </a:xfrm>
        </p:spPr>
        <p:txBody>
          <a:bodyPr/>
          <a:lstStyle/>
          <a:p>
            <a:pPr eaLnBrk="1" hangingPunct="1"/>
            <a:r>
              <a:rPr lang="en-US" sz="2400" dirty="0" smtClean="0"/>
              <a:t>Takes advantage of correlations</a:t>
            </a:r>
          </a:p>
          <a:p>
            <a:pPr lvl="1" eaLnBrk="1" hangingPunct="1"/>
            <a:r>
              <a:rPr lang="en-US" sz="2000" dirty="0" smtClean="0"/>
              <a:t>May decide to sample voltage instead of temperature, to decrease energy</a:t>
            </a:r>
          </a:p>
          <a:p>
            <a:pPr eaLnBrk="1" hangingPunct="1"/>
            <a:r>
              <a:rPr lang="en-US" sz="2400" dirty="0" smtClean="0"/>
              <a:t>Model can be used for missing data (inaccessible sensors)</a:t>
            </a:r>
          </a:p>
          <a:p>
            <a:pPr eaLnBrk="1" hangingPunct="1"/>
            <a:r>
              <a:rPr lang="en-US" sz="2400" dirty="0" smtClean="0"/>
              <a:t>Can handle point and range queries</a:t>
            </a:r>
          </a:p>
          <a:p>
            <a:r>
              <a:rPr lang="en-US" sz="2400" dirty="0" smtClean="0"/>
              <a:t>However, hard to handle previously unseen patterns</a:t>
            </a:r>
          </a:p>
          <a:p>
            <a:pPr lvl="1"/>
            <a:r>
              <a:rPr lang="en-US" sz="2000" dirty="0" smtClean="0"/>
              <a:t>“Thus, for models to perform accurate, predictions they must be trained in the kind of environment where they will be used”</a:t>
            </a:r>
          </a:p>
          <a:p>
            <a:r>
              <a:rPr lang="en-US" sz="2400" dirty="0" smtClean="0"/>
              <a:t>Centralized model, difficult to scale</a:t>
            </a:r>
          </a:p>
          <a:p>
            <a:pPr lvl="1"/>
            <a:r>
              <a:rPr lang="en-US" sz="2000" dirty="0" smtClean="0"/>
              <a:t>Subsequent work by same authors proposed a more distributed system (KEN)</a:t>
            </a:r>
            <a:endParaRPr lang="el-GR" sz="18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34</a:t>
            </a:fld>
            <a:endParaRPr lang="el-GR" dirty="0"/>
          </a:p>
        </p:txBody>
      </p:sp>
    </p:spTree>
  </p:cSld>
  <p:clrMapOvr>
    <a:masterClrMapping/>
  </p:clrMapOvr>
  <p:transition advTm="50112"/>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p:txBody>
          <a:bodyPr/>
          <a:lstStyle/>
          <a:p>
            <a:pPr eaLnBrk="1" hangingPunct="1"/>
            <a:r>
              <a:rPr lang="en-US" dirty="0" smtClean="0"/>
              <a:t>2c. Snapshot Queries</a:t>
            </a:r>
            <a:endParaRPr lang="el-GR" dirty="0" smtClean="0"/>
          </a:p>
        </p:txBody>
      </p:sp>
      <p:sp>
        <p:nvSpPr>
          <p:cNvPr id="24579" name="Rectangle 3"/>
          <p:cNvSpPr>
            <a:spLocks noGrp="1" noChangeArrowheads="1"/>
          </p:cNvSpPr>
          <p:nvPr>
            <p:ph type="body" idx="1"/>
          </p:nvPr>
        </p:nvSpPr>
        <p:spPr/>
        <p:txBody>
          <a:bodyPr/>
          <a:lstStyle/>
          <a:p>
            <a:pPr eaLnBrk="1" hangingPunct="1"/>
            <a:r>
              <a:rPr lang="en-US" sz="2400" dirty="0" smtClean="0"/>
              <a:t>Snapshot Queries: Towards Data-Centric Sensor Networks</a:t>
            </a:r>
            <a:endParaRPr lang="el-GR" sz="2400" dirty="0" smtClean="0"/>
          </a:p>
          <a:p>
            <a:pPr lvl="1" eaLnBrk="1" hangingPunct="1"/>
            <a:r>
              <a:rPr lang="en-US" sz="2000" dirty="0" err="1" smtClean="0"/>
              <a:t>Yannis</a:t>
            </a:r>
            <a:r>
              <a:rPr lang="en-US" sz="2000" dirty="0" smtClean="0"/>
              <a:t> </a:t>
            </a:r>
            <a:r>
              <a:rPr lang="en-US" sz="2000" dirty="0" err="1" smtClean="0"/>
              <a:t>Kotidis</a:t>
            </a:r>
            <a:endParaRPr lang="en-US" sz="2000" dirty="0" smtClean="0"/>
          </a:p>
          <a:p>
            <a:pPr eaLnBrk="1" hangingPunct="1"/>
            <a:r>
              <a:rPr lang="en-US" sz="2400" dirty="0" smtClean="0"/>
              <a:t>Idea: Nodes in proximity likely observe similar things</a:t>
            </a:r>
          </a:p>
          <a:p>
            <a:pPr eaLnBrk="1" hangingPunct="1"/>
            <a:r>
              <a:rPr lang="en-US" sz="2400" dirty="0" smtClean="0"/>
              <a:t>Find if you are needed to answer queries</a:t>
            </a:r>
          </a:p>
          <a:p>
            <a:pPr lvl="1" eaLnBrk="1" hangingPunct="1"/>
            <a:r>
              <a:rPr lang="en-US" sz="2000" dirty="0" smtClean="0"/>
              <a:t>Does there exist a representative that can approximate your data accurately?</a:t>
            </a:r>
          </a:p>
          <a:p>
            <a:pPr eaLnBrk="1" hangingPunct="1"/>
            <a:r>
              <a:rPr lang="en-US" sz="2400" dirty="0" smtClean="0"/>
              <a:t>Nodes that are needed (representatives) constitute network snapshot</a:t>
            </a:r>
          </a:p>
          <a:p>
            <a:pPr lvl="1" eaLnBrk="1" hangingPunct="1"/>
            <a:r>
              <a:rPr lang="en-US" sz="2000" dirty="0" smtClean="0"/>
              <a:t>Can estimate and answer queries for remaining nodes as well</a:t>
            </a:r>
          </a:p>
          <a:p>
            <a:pPr eaLnBrk="1" hangingPunct="1"/>
            <a:r>
              <a:rPr lang="en-US" sz="2400" dirty="0" smtClean="0"/>
              <a:t>Completely decentralized approach</a:t>
            </a:r>
          </a:p>
          <a:p>
            <a:pPr lvl="1" eaLnBrk="1" hangingPunct="1"/>
            <a:r>
              <a:rPr lang="en-US" sz="2000" dirty="0" smtClean="0"/>
              <a:t>Representatives tested, change with few messages</a:t>
            </a:r>
            <a:endParaRPr lang="en-US" dirty="0" smtClean="0"/>
          </a:p>
        </p:txBody>
      </p:sp>
      <p:sp>
        <p:nvSpPr>
          <p:cNvPr id="31"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35</a:t>
            </a:fld>
            <a:endParaRPr lang="el-GR" dirty="0"/>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2"/>
          <p:cNvSpPr>
            <a:spLocks noGrp="1" noChangeArrowheads="1"/>
          </p:cNvSpPr>
          <p:nvPr>
            <p:ph type="title"/>
          </p:nvPr>
        </p:nvSpPr>
        <p:spPr/>
        <p:txBody>
          <a:bodyPr/>
          <a:lstStyle/>
          <a:p>
            <a:pPr eaLnBrk="1" hangingPunct="1"/>
            <a:r>
              <a:rPr lang="en-US" sz="4000" dirty="0" smtClean="0"/>
              <a:t>Snapshot Queries</a:t>
            </a:r>
          </a:p>
        </p:txBody>
      </p:sp>
      <p:sp>
        <p:nvSpPr>
          <p:cNvPr id="25603" name="Rectangle 3"/>
          <p:cNvSpPr>
            <a:spLocks noGrp="1" noChangeArrowheads="1"/>
          </p:cNvSpPr>
          <p:nvPr>
            <p:ph type="body" idx="1"/>
          </p:nvPr>
        </p:nvSpPr>
        <p:spPr>
          <a:xfrm>
            <a:off x="471488" y="1931988"/>
            <a:ext cx="8001000" cy="1524000"/>
          </a:xfrm>
        </p:spPr>
        <p:txBody>
          <a:bodyPr/>
          <a:lstStyle/>
          <a:p>
            <a:pPr eaLnBrk="1" hangingPunct="1">
              <a:lnSpc>
                <a:spcPct val="90000"/>
              </a:lnSpc>
              <a:buFont typeface="Wingdings" pitchFamily="2" charset="2"/>
              <a:buNone/>
            </a:pPr>
            <a:r>
              <a:rPr lang="en-US" sz="2400" smtClean="0"/>
              <a:t>Q’: select loc,temperature</a:t>
            </a:r>
          </a:p>
          <a:p>
            <a:pPr eaLnBrk="1" hangingPunct="1">
              <a:lnSpc>
                <a:spcPct val="90000"/>
              </a:lnSpc>
              <a:buFont typeface="Wingdings" pitchFamily="2" charset="2"/>
              <a:buNone/>
            </a:pPr>
            <a:r>
              <a:rPr lang="en-US" sz="2400" smtClean="0"/>
              <a:t>     from Sensors </a:t>
            </a:r>
          </a:p>
          <a:p>
            <a:pPr eaLnBrk="1" hangingPunct="1">
              <a:lnSpc>
                <a:spcPct val="90000"/>
              </a:lnSpc>
              <a:buFont typeface="Wingdings" pitchFamily="2" charset="2"/>
              <a:buNone/>
            </a:pPr>
            <a:r>
              <a:rPr lang="en-US" sz="2400" smtClean="0"/>
              <a:t>     where loc in SOUTH_EAST_ QUADRANT</a:t>
            </a:r>
          </a:p>
          <a:p>
            <a:pPr eaLnBrk="1" hangingPunct="1">
              <a:lnSpc>
                <a:spcPct val="90000"/>
              </a:lnSpc>
              <a:buFont typeface="Wingdings" pitchFamily="2" charset="2"/>
              <a:buNone/>
            </a:pPr>
            <a:r>
              <a:rPr lang="en-US" sz="2400" i="1" smtClean="0"/>
              <a:t>	 </a:t>
            </a:r>
            <a:r>
              <a:rPr lang="en-US" sz="2400" i="1" smtClean="0">
                <a:solidFill>
                  <a:srgbClr val="FF0000"/>
                </a:solidFill>
              </a:rPr>
              <a:t>use snapshot</a:t>
            </a:r>
          </a:p>
        </p:txBody>
      </p:sp>
      <p:pic>
        <p:nvPicPr>
          <p:cNvPr id="25604" name="Picture 4" descr="sensor"/>
          <p:cNvPicPr>
            <a:picLocks noChangeAspect="1" noChangeArrowheads="1"/>
          </p:cNvPicPr>
          <p:nvPr/>
        </p:nvPicPr>
        <p:blipFill>
          <a:blip r:embed="rId2"/>
          <a:srcRect/>
          <a:stretch>
            <a:fillRect/>
          </a:stretch>
        </p:blipFill>
        <p:spPr bwMode="auto">
          <a:xfrm>
            <a:off x="5838825" y="3868738"/>
            <a:ext cx="304800" cy="250825"/>
          </a:xfrm>
          <a:prstGeom prst="rect">
            <a:avLst/>
          </a:prstGeom>
          <a:noFill/>
          <a:ln w="9525">
            <a:noFill/>
            <a:miter lim="800000"/>
            <a:headEnd/>
            <a:tailEnd/>
          </a:ln>
        </p:spPr>
      </p:pic>
      <p:pic>
        <p:nvPicPr>
          <p:cNvPr id="25605" name="Picture 5" descr="sensor"/>
          <p:cNvPicPr>
            <a:picLocks noChangeAspect="1" noChangeArrowheads="1"/>
          </p:cNvPicPr>
          <p:nvPr/>
        </p:nvPicPr>
        <p:blipFill>
          <a:blip r:embed="rId2"/>
          <a:srcRect/>
          <a:stretch>
            <a:fillRect/>
          </a:stretch>
        </p:blipFill>
        <p:spPr bwMode="auto">
          <a:xfrm>
            <a:off x="6677025" y="4173538"/>
            <a:ext cx="304800" cy="250825"/>
          </a:xfrm>
          <a:prstGeom prst="rect">
            <a:avLst/>
          </a:prstGeom>
          <a:solidFill>
            <a:schemeClr val="accent1"/>
          </a:solidFill>
          <a:ln w="9525">
            <a:noFill/>
            <a:miter lim="800000"/>
            <a:headEnd/>
            <a:tailEnd/>
          </a:ln>
        </p:spPr>
      </p:pic>
      <p:pic>
        <p:nvPicPr>
          <p:cNvPr id="25606" name="Picture 6" descr="sensor"/>
          <p:cNvPicPr>
            <a:picLocks noChangeAspect="1" noChangeArrowheads="1"/>
          </p:cNvPicPr>
          <p:nvPr/>
        </p:nvPicPr>
        <p:blipFill>
          <a:blip r:embed="rId2"/>
          <a:srcRect/>
          <a:stretch>
            <a:fillRect/>
          </a:stretch>
        </p:blipFill>
        <p:spPr bwMode="auto">
          <a:xfrm>
            <a:off x="7439025" y="4554538"/>
            <a:ext cx="304800" cy="250825"/>
          </a:xfrm>
          <a:prstGeom prst="rect">
            <a:avLst/>
          </a:prstGeom>
          <a:solidFill>
            <a:srgbClr val="0099FF"/>
          </a:solidFill>
          <a:ln w="9525">
            <a:noFill/>
            <a:miter lim="800000"/>
            <a:headEnd/>
            <a:tailEnd/>
          </a:ln>
        </p:spPr>
      </p:pic>
      <p:pic>
        <p:nvPicPr>
          <p:cNvPr id="25607" name="Picture 7" descr="sensor"/>
          <p:cNvPicPr>
            <a:picLocks noChangeAspect="1" noChangeArrowheads="1"/>
          </p:cNvPicPr>
          <p:nvPr/>
        </p:nvPicPr>
        <p:blipFill>
          <a:blip r:embed="rId2">
            <a:lum bright="60000" contrast="-70000"/>
          </a:blip>
          <a:srcRect/>
          <a:stretch>
            <a:fillRect/>
          </a:stretch>
        </p:blipFill>
        <p:spPr bwMode="auto">
          <a:xfrm>
            <a:off x="7515225" y="5392738"/>
            <a:ext cx="304800" cy="250825"/>
          </a:xfrm>
          <a:prstGeom prst="rect">
            <a:avLst/>
          </a:prstGeom>
          <a:noFill/>
          <a:ln w="9525">
            <a:noFill/>
            <a:miter lim="800000"/>
            <a:headEnd/>
            <a:tailEnd/>
          </a:ln>
        </p:spPr>
      </p:pic>
      <p:pic>
        <p:nvPicPr>
          <p:cNvPr id="25608" name="Picture 8" descr="sensor"/>
          <p:cNvPicPr>
            <a:picLocks noChangeAspect="1" noChangeArrowheads="1"/>
          </p:cNvPicPr>
          <p:nvPr/>
        </p:nvPicPr>
        <p:blipFill>
          <a:blip r:embed="rId2"/>
          <a:srcRect/>
          <a:stretch>
            <a:fillRect/>
          </a:stretch>
        </p:blipFill>
        <p:spPr bwMode="auto">
          <a:xfrm>
            <a:off x="6448425" y="5316538"/>
            <a:ext cx="304800" cy="250825"/>
          </a:xfrm>
          <a:prstGeom prst="rect">
            <a:avLst/>
          </a:prstGeom>
          <a:solidFill>
            <a:schemeClr val="tx2"/>
          </a:solidFill>
          <a:ln w="9525">
            <a:noFill/>
            <a:miter lim="800000"/>
            <a:headEnd/>
            <a:tailEnd/>
          </a:ln>
        </p:spPr>
      </p:pic>
      <p:pic>
        <p:nvPicPr>
          <p:cNvPr id="25609" name="Picture 9" descr="sensor"/>
          <p:cNvPicPr>
            <a:picLocks noChangeAspect="1" noChangeArrowheads="1"/>
          </p:cNvPicPr>
          <p:nvPr/>
        </p:nvPicPr>
        <p:blipFill>
          <a:blip r:embed="rId2">
            <a:lum bright="60000" contrast="-70000"/>
          </a:blip>
          <a:srcRect/>
          <a:stretch>
            <a:fillRect/>
          </a:stretch>
        </p:blipFill>
        <p:spPr bwMode="auto">
          <a:xfrm>
            <a:off x="8048625" y="4935538"/>
            <a:ext cx="304800" cy="250825"/>
          </a:xfrm>
          <a:prstGeom prst="rect">
            <a:avLst/>
          </a:prstGeom>
          <a:noFill/>
          <a:ln w="9525">
            <a:noFill/>
            <a:miter lim="800000"/>
            <a:headEnd/>
            <a:tailEnd/>
          </a:ln>
        </p:spPr>
      </p:pic>
      <p:pic>
        <p:nvPicPr>
          <p:cNvPr id="25610" name="Picture 10" descr="sensor"/>
          <p:cNvPicPr>
            <a:picLocks noChangeAspect="1" noChangeArrowheads="1"/>
          </p:cNvPicPr>
          <p:nvPr/>
        </p:nvPicPr>
        <p:blipFill>
          <a:blip r:embed="rId2">
            <a:lum bright="60000" contrast="-70000"/>
          </a:blip>
          <a:srcRect/>
          <a:stretch>
            <a:fillRect/>
          </a:stretch>
        </p:blipFill>
        <p:spPr bwMode="auto">
          <a:xfrm>
            <a:off x="5534025" y="5545138"/>
            <a:ext cx="304800" cy="250825"/>
          </a:xfrm>
          <a:prstGeom prst="rect">
            <a:avLst/>
          </a:prstGeom>
          <a:noFill/>
          <a:ln w="9525">
            <a:noFill/>
            <a:miter lim="800000"/>
            <a:headEnd/>
            <a:tailEnd/>
          </a:ln>
        </p:spPr>
      </p:pic>
      <p:sp>
        <p:nvSpPr>
          <p:cNvPr id="25611" name="Line 11"/>
          <p:cNvSpPr>
            <a:spLocks noChangeShapeType="1"/>
          </p:cNvSpPr>
          <p:nvPr/>
        </p:nvSpPr>
        <p:spPr bwMode="auto">
          <a:xfrm flipV="1">
            <a:off x="5838825" y="5468938"/>
            <a:ext cx="609600" cy="152400"/>
          </a:xfrm>
          <a:prstGeom prst="line">
            <a:avLst/>
          </a:prstGeom>
          <a:noFill/>
          <a:ln w="6350">
            <a:solidFill>
              <a:schemeClr val="folHlink"/>
            </a:solidFill>
            <a:round/>
            <a:headEnd type="triangle" w="med" len="med"/>
            <a:tailEnd/>
          </a:ln>
        </p:spPr>
        <p:txBody>
          <a:bodyPr wrap="none" anchor="ctr"/>
          <a:lstStyle/>
          <a:p>
            <a:endParaRPr lang="el-GR"/>
          </a:p>
        </p:txBody>
      </p:sp>
      <p:sp>
        <p:nvSpPr>
          <p:cNvPr id="25612" name="Line 12"/>
          <p:cNvSpPr>
            <a:spLocks noChangeShapeType="1"/>
          </p:cNvSpPr>
          <p:nvPr/>
        </p:nvSpPr>
        <p:spPr bwMode="auto">
          <a:xfrm flipH="1" flipV="1">
            <a:off x="6296025" y="4935538"/>
            <a:ext cx="228600" cy="457200"/>
          </a:xfrm>
          <a:prstGeom prst="line">
            <a:avLst/>
          </a:prstGeom>
          <a:noFill/>
          <a:ln w="28575">
            <a:solidFill>
              <a:schemeClr val="tx1"/>
            </a:solidFill>
            <a:round/>
            <a:headEnd/>
            <a:tailEnd type="triangle" w="med" len="med"/>
          </a:ln>
        </p:spPr>
        <p:txBody>
          <a:bodyPr wrap="none" anchor="ctr"/>
          <a:lstStyle/>
          <a:p>
            <a:endParaRPr lang="el-GR"/>
          </a:p>
        </p:txBody>
      </p:sp>
      <p:sp>
        <p:nvSpPr>
          <p:cNvPr id="25613" name="Line 13"/>
          <p:cNvSpPr>
            <a:spLocks noChangeShapeType="1"/>
          </p:cNvSpPr>
          <p:nvPr/>
        </p:nvSpPr>
        <p:spPr bwMode="auto">
          <a:xfrm flipH="1" flipV="1">
            <a:off x="7591425" y="4783138"/>
            <a:ext cx="41275" cy="596900"/>
          </a:xfrm>
          <a:prstGeom prst="line">
            <a:avLst/>
          </a:prstGeom>
          <a:noFill/>
          <a:ln w="6350">
            <a:solidFill>
              <a:schemeClr val="folHlink"/>
            </a:solidFill>
            <a:round/>
            <a:headEnd type="triangle" w="med" len="med"/>
            <a:tailEnd/>
          </a:ln>
        </p:spPr>
        <p:txBody>
          <a:bodyPr wrap="none" anchor="ctr"/>
          <a:lstStyle/>
          <a:p>
            <a:endParaRPr lang="el-GR"/>
          </a:p>
        </p:txBody>
      </p:sp>
      <p:sp>
        <p:nvSpPr>
          <p:cNvPr id="25614" name="Line 14"/>
          <p:cNvSpPr>
            <a:spLocks noChangeShapeType="1"/>
          </p:cNvSpPr>
          <p:nvPr/>
        </p:nvSpPr>
        <p:spPr bwMode="auto">
          <a:xfrm flipH="1" flipV="1">
            <a:off x="7667625" y="4783138"/>
            <a:ext cx="434975" cy="193675"/>
          </a:xfrm>
          <a:prstGeom prst="line">
            <a:avLst/>
          </a:prstGeom>
          <a:noFill/>
          <a:ln w="6350">
            <a:solidFill>
              <a:schemeClr val="folHlink"/>
            </a:solidFill>
            <a:round/>
            <a:headEnd type="triangle" w="med" len="med"/>
            <a:tailEnd/>
          </a:ln>
        </p:spPr>
        <p:txBody>
          <a:bodyPr wrap="none" anchor="ctr"/>
          <a:lstStyle/>
          <a:p>
            <a:endParaRPr lang="el-GR"/>
          </a:p>
        </p:txBody>
      </p:sp>
      <p:sp>
        <p:nvSpPr>
          <p:cNvPr id="25615" name="Line 15"/>
          <p:cNvSpPr>
            <a:spLocks noChangeShapeType="1"/>
          </p:cNvSpPr>
          <p:nvPr/>
        </p:nvSpPr>
        <p:spPr bwMode="auto">
          <a:xfrm flipH="1" flipV="1">
            <a:off x="6905625" y="4325938"/>
            <a:ext cx="533400" cy="228600"/>
          </a:xfrm>
          <a:prstGeom prst="line">
            <a:avLst/>
          </a:prstGeom>
          <a:noFill/>
          <a:ln w="28575">
            <a:solidFill>
              <a:schemeClr val="tx1"/>
            </a:solidFill>
            <a:round/>
            <a:headEnd/>
            <a:tailEnd type="triangle" w="med" len="med"/>
          </a:ln>
        </p:spPr>
        <p:txBody>
          <a:bodyPr wrap="none" anchor="ctr"/>
          <a:lstStyle/>
          <a:p>
            <a:endParaRPr lang="el-GR"/>
          </a:p>
        </p:txBody>
      </p:sp>
      <p:sp>
        <p:nvSpPr>
          <p:cNvPr id="25616" name="Line 16"/>
          <p:cNvSpPr>
            <a:spLocks noChangeShapeType="1"/>
          </p:cNvSpPr>
          <p:nvPr/>
        </p:nvSpPr>
        <p:spPr bwMode="auto">
          <a:xfrm flipH="1" flipV="1">
            <a:off x="6067425" y="4021138"/>
            <a:ext cx="609600" cy="228600"/>
          </a:xfrm>
          <a:prstGeom prst="line">
            <a:avLst/>
          </a:prstGeom>
          <a:noFill/>
          <a:ln w="28575">
            <a:solidFill>
              <a:schemeClr val="tx1"/>
            </a:solidFill>
            <a:round/>
            <a:headEnd/>
            <a:tailEnd type="triangle" w="med" len="med"/>
          </a:ln>
        </p:spPr>
        <p:txBody>
          <a:bodyPr wrap="none" anchor="ctr"/>
          <a:lstStyle/>
          <a:p>
            <a:endParaRPr lang="el-GR"/>
          </a:p>
        </p:txBody>
      </p:sp>
      <p:pic>
        <p:nvPicPr>
          <p:cNvPr id="25617" name="Picture 17" descr="sensor"/>
          <p:cNvPicPr>
            <a:picLocks noChangeAspect="1" noChangeArrowheads="1"/>
          </p:cNvPicPr>
          <p:nvPr/>
        </p:nvPicPr>
        <p:blipFill>
          <a:blip r:embed="rId2">
            <a:lum bright="60000" contrast="-70000"/>
          </a:blip>
          <a:srcRect/>
          <a:stretch>
            <a:fillRect/>
          </a:stretch>
        </p:blipFill>
        <p:spPr bwMode="auto">
          <a:xfrm>
            <a:off x="6753225" y="4935538"/>
            <a:ext cx="304800" cy="250825"/>
          </a:xfrm>
          <a:prstGeom prst="rect">
            <a:avLst/>
          </a:prstGeom>
          <a:noFill/>
          <a:ln w="9525">
            <a:noFill/>
            <a:miter lim="800000"/>
            <a:headEnd/>
            <a:tailEnd/>
          </a:ln>
        </p:spPr>
      </p:pic>
      <p:sp>
        <p:nvSpPr>
          <p:cNvPr id="25618" name="Line 18"/>
          <p:cNvSpPr>
            <a:spLocks noChangeShapeType="1"/>
          </p:cNvSpPr>
          <p:nvPr/>
        </p:nvSpPr>
        <p:spPr bwMode="auto">
          <a:xfrm flipH="1" flipV="1">
            <a:off x="6829425" y="4402138"/>
            <a:ext cx="76200" cy="533400"/>
          </a:xfrm>
          <a:prstGeom prst="line">
            <a:avLst/>
          </a:prstGeom>
          <a:noFill/>
          <a:ln w="6350">
            <a:solidFill>
              <a:schemeClr val="tx2"/>
            </a:solidFill>
            <a:round/>
            <a:headEnd type="triangle" w="med" len="med"/>
            <a:tailEnd/>
          </a:ln>
        </p:spPr>
        <p:txBody>
          <a:bodyPr wrap="none" anchor="ctr"/>
          <a:lstStyle/>
          <a:p>
            <a:endParaRPr lang="el-GR"/>
          </a:p>
        </p:txBody>
      </p:sp>
      <p:sp>
        <p:nvSpPr>
          <p:cNvPr id="25619" name="Line 19"/>
          <p:cNvSpPr>
            <a:spLocks noChangeShapeType="1"/>
          </p:cNvSpPr>
          <p:nvPr/>
        </p:nvSpPr>
        <p:spPr bwMode="auto">
          <a:xfrm flipH="1" flipV="1">
            <a:off x="5991225" y="4097338"/>
            <a:ext cx="152400" cy="609600"/>
          </a:xfrm>
          <a:prstGeom prst="line">
            <a:avLst/>
          </a:prstGeom>
          <a:noFill/>
          <a:ln w="28575">
            <a:solidFill>
              <a:schemeClr val="tx1"/>
            </a:solidFill>
            <a:round/>
            <a:headEnd/>
            <a:tailEnd type="triangle" w="med" len="med"/>
          </a:ln>
        </p:spPr>
        <p:txBody>
          <a:bodyPr wrap="none" anchor="ctr"/>
          <a:lstStyle/>
          <a:p>
            <a:endParaRPr lang="el-GR"/>
          </a:p>
        </p:txBody>
      </p:sp>
      <p:pic>
        <p:nvPicPr>
          <p:cNvPr id="25620" name="Picture 20" descr="sensor"/>
          <p:cNvPicPr>
            <a:picLocks noChangeAspect="1" noChangeArrowheads="1"/>
          </p:cNvPicPr>
          <p:nvPr/>
        </p:nvPicPr>
        <p:blipFill>
          <a:blip r:embed="rId2">
            <a:lum bright="60000" contrast="-70000"/>
          </a:blip>
          <a:srcRect/>
          <a:stretch>
            <a:fillRect/>
          </a:stretch>
        </p:blipFill>
        <p:spPr bwMode="auto">
          <a:xfrm>
            <a:off x="6981825" y="5697538"/>
            <a:ext cx="304800" cy="250825"/>
          </a:xfrm>
          <a:prstGeom prst="rect">
            <a:avLst/>
          </a:prstGeom>
          <a:noFill/>
          <a:ln w="9525">
            <a:noFill/>
            <a:miter lim="800000"/>
            <a:headEnd/>
            <a:tailEnd/>
          </a:ln>
        </p:spPr>
      </p:pic>
      <p:sp>
        <p:nvSpPr>
          <p:cNvPr id="25621" name="Line 21"/>
          <p:cNvSpPr>
            <a:spLocks noChangeShapeType="1"/>
          </p:cNvSpPr>
          <p:nvPr/>
        </p:nvSpPr>
        <p:spPr bwMode="auto">
          <a:xfrm flipH="1" flipV="1">
            <a:off x="6677025" y="5545138"/>
            <a:ext cx="304800" cy="152400"/>
          </a:xfrm>
          <a:prstGeom prst="line">
            <a:avLst/>
          </a:prstGeom>
          <a:noFill/>
          <a:ln w="6350">
            <a:solidFill>
              <a:schemeClr val="folHlink"/>
            </a:solidFill>
            <a:round/>
            <a:headEnd type="triangle" w="med" len="med"/>
            <a:tailEnd/>
          </a:ln>
        </p:spPr>
        <p:txBody>
          <a:bodyPr wrap="none" anchor="ctr"/>
          <a:lstStyle/>
          <a:p>
            <a:endParaRPr lang="el-GR"/>
          </a:p>
        </p:txBody>
      </p:sp>
      <p:pic>
        <p:nvPicPr>
          <p:cNvPr id="25622" name="Picture 22" descr="sensor"/>
          <p:cNvPicPr>
            <a:picLocks noChangeAspect="1" noChangeArrowheads="1"/>
          </p:cNvPicPr>
          <p:nvPr/>
        </p:nvPicPr>
        <p:blipFill>
          <a:blip r:embed="rId2">
            <a:lum bright="60000" contrast="-70000"/>
          </a:blip>
          <a:srcRect/>
          <a:stretch>
            <a:fillRect/>
          </a:stretch>
        </p:blipFill>
        <p:spPr bwMode="auto">
          <a:xfrm>
            <a:off x="8048625" y="4021138"/>
            <a:ext cx="304800" cy="250825"/>
          </a:xfrm>
          <a:prstGeom prst="rect">
            <a:avLst/>
          </a:prstGeom>
          <a:noFill/>
          <a:ln w="9525">
            <a:noFill/>
            <a:miter lim="800000"/>
            <a:headEnd/>
            <a:tailEnd/>
          </a:ln>
        </p:spPr>
      </p:pic>
      <p:sp>
        <p:nvSpPr>
          <p:cNvPr id="25623" name="Line 23"/>
          <p:cNvSpPr>
            <a:spLocks noChangeShapeType="1"/>
          </p:cNvSpPr>
          <p:nvPr/>
        </p:nvSpPr>
        <p:spPr bwMode="auto">
          <a:xfrm flipH="1">
            <a:off x="7667625" y="4249738"/>
            <a:ext cx="381000" cy="304800"/>
          </a:xfrm>
          <a:prstGeom prst="line">
            <a:avLst/>
          </a:prstGeom>
          <a:noFill/>
          <a:ln w="6350">
            <a:solidFill>
              <a:schemeClr val="folHlink"/>
            </a:solidFill>
            <a:round/>
            <a:headEnd type="triangle" w="med" len="med"/>
            <a:tailEnd/>
          </a:ln>
        </p:spPr>
        <p:txBody>
          <a:bodyPr wrap="none" anchor="ctr"/>
          <a:lstStyle/>
          <a:p>
            <a:endParaRPr lang="el-GR"/>
          </a:p>
        </p:txBody>
      </p:sp>
      <p:pic>
        <p:nvPicPr>
          <p:cNvPr id="25624" name="Picture 24" descr="sensor"/>
          <p:cNvPicPr>
            <a:picLocks noChangeAspect="1" noChangeArrowheads="1"/>
          </p:cNvPicPr>
          <p:nvPr/>
        </p:nvPicPr>
        <p:blipFill>
          <a:blip r:embed="rId2"/>
          <a:srcRect/>
          <a:stretch>
            <a:fillRect/>
          </a:stretch>
        </p:blipFill>
        <p:spPr bwMode="auto">
          <a:xfrm>
            <a:off x="1200150" y="3868738"/>
            <a:ext cx="304800" cy="250825"/>
          </a:xfrm>
          <a:prstGeom prst="rect">
            <a:avLst/>
          </a:prstGeom>
          <a:noFill/>
          <a:ln w="9525">
            <a:noFill/>
            <a:miter lim="800000"/>
            <a:headEnd/>
            <a:tailEnd/>
          </a:ln>
        </p:spPr>
      </p:pic>
      <p:sp>
        <p:nvSpPr>
          <p:cNvPr id="25625" name="Line 25"/>
          <p:cNvSpPr>
            <a:spLocks noChangeShapeType="1"/>
          </p:cNvSpPr>
          <p:nvPr/>
        </p:nvSpPr>
        <p:spPr bwMode="auto">
          <a:xfrm>
            <a:off x="666750" y="3716338"/>
            <a:ext cx="3048000" cy="0"/>
          </a:xfrm>
          <a:prstGeom prst="line">
            <a:avLst/>
          </a:prstGeom>
          <a:noFill/>
          <a:ln w="9525" cap="rnd">
            <a:solidFill>
              <a:schemeClr val="tx1"/>
            </a:solidFill>
            <a:prstDash val="sysDot"/>
            <a:round/>
            <a:headEnd/>
            <a:tailEnd type="triangle" w="med" len="med"/>
          </a:ln>
        </p:spPr>
        <p:txBody>
          <a:bodyPr wrap="none" anchor="ctr"/>
          <a:lstStyle/>
          <a:p>
            <a:endParaRPr lang="el-GR"/>
          </a:p>
        </p:txBody>
      </p:sp>
      <p:sp>
        <p:nvSpPr>
          <p:cNvPr id="25626" name="Line 26"/>
          <p:cNvSpPr>
            <a:spLocks noChangeShapeType="1"/>
          </p:cNvSpPr>
          <p:nvPr/>
        </p:nvSpPr>
        <p:spPr bwMode="auto">
          <a:xfrm>
            <a:off x="666750" y="3716338"/>
            <a:ext cx="0" cy="2438400"/>
          </a:xfrm>
          <a:prstGeom prst="line">
            <a:avLst/>
          </a:prstGeom>
          <a:noFill/>
          <a:ln w="9525" cap="rnd">
            <a:solidFill>
              <a:schemeClr val="tx1"/>
            </a:solidFill>
            <a:prstDash val="sysDot"/>
            <a:round/>
            <a:headEnd/>
            <a:tailEnd type="triangle" w="med" len="med"/>
          </a:ln>
        </p:spPr>
        <p:txBody>
          <a:bodyPr wrap="none" anchor="ctr"/>
          <a:lstStyle/>
          <a:p>
            <a:endParaRPr lang="el-GR"/>
          </a:p>
        </p:txBody>
      </p:sp>
      <p:pic>
        <p:nvPicPr>
          <p:cNvPr id="25627" name="Picture 27" descr="sensor"/>
          <p:cNvPicPr>
            <a:picLocks noChangeAspect="1" noChangeArrowheads="1"/>
          </p:cNvPicPr>
          <p:nvPr/>
        </p:nvPicPr>
        <p:blipFill>
          <a:blip r:embed="rId2"/>
          <a:srcRect/>
          <a:stretch>
            <a:fillRect/>
          </a:stretch>
        </p:blipFill>
        <p:spPr bwMode="auto">
          <a:xfrm>
            <a:off x="2038350" y="4173538"/>
            <a:ext cx="304800" cy="250825"/>
          </a:xfrm>
          <a:prstGeom prst="rect">
            <a:avLst/>
          </a:prstGeom>
          <a:noFill/>
          <a:ln w="19050">
            <a:noFill/>
            <a:miter lim="800000"/>
            <a:headEnd/>
            <a:tailEnd/>
          </a:ln>
        </p:spPr>
      </p:pic>
      <p:pic>
        <p:nvPicPr>
          <p:cNvPr id="25628" name="Picture 28" descr="sensor"/>
          <p:cNvPicPr>
            <a:picLocks noChangeAspect="1" noChangeArrowheads="1"/>
          </p:cNvPicPr>
          <p:nvPr/>
        </p:nvPicPr>
        <p:blipFill>
          <a:blip r:embed="rId2"/>
          <a:srcRect/>
          <a:stretch>
            <a:fillRect/>
          </a:stretch>
        </p:blipFill>
        <p:spPr bwMode="auto">
          <a:xfrm>
            <a:off x="2800350" y="4554538"/>
            <a:ext cx="304800" cy="250825"/>
          </a:xfrm>
          <a:prstGeom prst="rect">
            <a:avLst/>
          </a:prstGeom>
          <a:noFill/>
          <a:ln w="19050">
            <a:noFill/>
            <a:miter lim="800000"/>
            <a:headEnd/>
            <a:tailEnd/>
          </a:ln>
        </p:spPr>
      </p:pic>
      <p:pic>
        <p:nvPicPr>
          <p:cNvPr id="25629" name="Picture 29" descr="sensor"/>
          <p:cNvPicPr>
            <a:picLocks noChangeAspect="1" noChangeArrowheads="1"/>
          </p:cNvPicPr>
          <p:nvPr/>
        </p:nvPicPr>
        <p:blipFill>
          <a:blip r:embed="rId2"/>
          <a:srcRect/>
          <a:stretch>
            <a:fillRect/>
          </a:stretch>
        </p:blipFill>
        <p:spPr bwMode="auto">
          <a:xfrm>
            <a:off x="1428750" y="4706938"/>
            <a:ext cx="304800" cy="250825"/>
          </a:xfrm>
          <a:prstGeom prst="rect">
            <a:avLst/>
          </a:prstGeom>
          <a:noFill/>
          <a:ln w="19050">
            <a:noFill/>
            <a:miter lim="800000"/>
            <a:headEnd/>
            <a:tailEnd/>
          </a:ln>
        </p:spPr>
      </p:pic>
      <p:pic>
        <p:nvPicPr>
          <p:cNvPr id="25630" name="Picture 30" descr="sensor"/>
          <p:cNvPicPr>
            <a:picLocks noChangeAspect="1" noChangeArrowheads="1"/>
          </p:cNvPicPr>
          <p:nvPr/>
        </p:nvPicPr>
        <p:blipFill>
          <a:blip r:embed="rId2"/>
          <a:srcRect/>
          <a:stretch>
            <a:fillRect/>
          </a:stretch>
        </p:blipFill>
        <p:spPr bwMode="auto">
          <a:xfrm>
            <a:off x="2876550" y="5392738"/>
            <a:ext cx="304800" cy="250825"/>
          </a:xfrm>
          <a:prstGeom prst="rect">
            <a:avLst/>
          </a:prstGeom>
          <a:noFill/>
          <a:ln w="19050">
            <a:noFill/>
            <a:miter lim="800000"/>
            <a:headEnd/>
            <a:tailEnd/>
          </a:ln>
        </p:spPr>
      </p:pic>
      <p:pic>
        <p:nvPicPr>
          <p:cNvPr id="25631" name="Picture 31" descr="sensor"/>
          <p:cNvPicPr>
            <a:picLocks noChangeAspect="1" noChangeArrowheads="1"/>
          </p:cNvPicPr>
          <p:nvPr/>
        </p:nvPicPr>
        <p:blipFill>
          <a:blip r:embed="rId2"/>
          <a:srcRect/>
          <a:stretch>
            <a:fillRect/>
          </a:stretch>
        </p:blipFill>
        <p:spPr bwMode="auto">
          <a:xfrm>
            <a:off x="1809750" y="5316538"/>
            <a:ext cx="304800" cy="250825"/>
          </a:xfrm>
          <a:prstGeom prst="rect">
            <a:avLst/>
          </a:prstGeom>
          <a:noFill/>
          <a:ln w="19050">
            <a:noFill/>
            <a:miter lim="800000"/>
            <a:headEnd/>
            <a:tailEnd/>
          </a:ln>
        </p:spPr>
      </p:pic>
      <p:pic>
        <p:nvPicPr>
          <p:cNvPr id="25632" name="Picture 32" descr="sensor"/>
          <p:cNvPicPr>
            <a:picLocks noChangeAspect="1" noChangeArrowheads="1"/>
          </p:cNvPicPr>
          <p:nvPr/>
        </p:nvPicPr>
        <p:blipFill>
          <a:blip r:embed="rId2"/>
          <a:srcRect/>
          <a:stretch>
            <a:fillRect/>
          </a:stretch>
        </p:blipFill>
        <p:spPr bwMode="auto">
          <a:xfrm>
            <a:off x="3409950" y="4935538"/>
            <a:ext cx="304800" cy="250825"/>
          </a:xfrm>
          <a:prstGeom prst="rect">
            <a:avLst/>
          </a:prstGeom>
          <a:noFill/>
          <a:ln w="19050">
            <a:noFill/>
            <a:miter lim="800000"/>
            <a:headEnd/>
            <a:tailEnd/>
          </a:ln>
        </p:spPr>
      </p:pic>
      <p:pic>
        <p:nvPicPr>
          <p:cNvPr id="25633" name="Picture 33" descr="sensor"/>
          <p:cNvPicPr>
            <a:picLocks noChangeAspect="1" noChangeArrowheads="1"/>
          </p:cNvPicPr>
          <p:nvPr/>
        </p:nvPicPr>
        <p:blipFill>
          <a:blip r:embed="rId2"/>
          <a:srcRect/>
          <a:stretch>
            <a:fillRect/>
          </a:stretch>
        </p:blipFill>
        <p:spPr bwMode="auto">
          <a:xfrm>
            <a:off x="895350" y="5545138"/>
            <a:ext cx="304800" cy="250825"/>
          </a:xfrm>
          <a:prstGeom prst="rect">
            <a:avLst/>
          </a:prstGeom>
          <a:noFill/>
          <a:ln w="19050">
            <a:noFill/>
            <a:miter lim="800000"/>
            <a:headEnd/>
            <a:tailEnd/>
          </a:ln>
        </p:spPr>
      </p:pic>
      <p:sp>
        <p:nvSpPr>
          <p:cNvPr id="25634" name="Line 34"/>
          <p:cNvSpPr>
            <a:spLocks noChangeShapeType="1"/>
          </p:cNvSpPr>
          <p:nvPr/>
        </p:nvSpPr>
        <p:spPr bwMode="auto">
          <a:xfrm flipV="1">
            <a:off x="1200150" y="5468938"/>
            <a:ext cx="609600" cy="152400"/>
          </a:xfrm>
          <a:prstGeom prst="line">
            <a:avLst/>
          </a:prstGeom>
          <a:noFill/>
          <a:ln w="19050">
            <a:solidFill>
              <a:schemeClr val="tx1"/>
            </a:solidFill>
            <a:round/>
            <a:headEnd/>
            <a:tailEnd type="triangle" w="med" len="med"/>
          </a:ln>
        </p:spPr>
        <p:txBody>
          <a:bodyPr wrap="none" anchor="ctr"/>
          <a:lstStyle/>
          <a:p>
            <a:endParaRPr lang="el-GR"/>
          </a:p>
        </p:txBody>
      </p:sp>
      <p:sp>
        <p:nvSpPr>
          <p:cNvPr id="25635" name="Line 35"/>
          <p:cNvSpPr>
            <a:spLocks noChangeShapeType="1"/>
          </p:cNvSpPr>
          <p:nvPr/>
        </p:nvSpPr>
        <p:spPr bwMode="auto">
          <a:xfrm flipH="1" flipV="1">
            <a:off x="1657350" y="4935538"/>
            <a:ext cx="228600" cy="457200"/>
          </a:xfrm>
          <a:prstGeom prst="line">
            <a:avLst/>
          </a:prstGeom>
          <a:noFill/>
          <a:ln w="19050">
            <a:solidFill>
              <a:schemeClr val="tx1"/>
            </a:solidFill>
            <a:round/>
            <a:headEnd/>
            <a:tailEnd type="triangle" w="med" len="med"/>
          </a:ln>
        </p:spPr>
        <p:txBody>
          <a:bodyPr wrap="none" anchor="ctr"/>
          <a:lstStyle/>
          <a:p>
            <a:endParaRPr lang="el-GR"/>
          </a:p>
        </p:txBody>
      </p:sp>
      <p:sp>
        <p:nvSpPr>
          <p:cNvPr id="25636" name="Line 36"/>
          <p:cNvSpPr>
            <a:spLocks noChangeShapeType="1"/>
          </p:cNvSpPr>
          <p:nvPr/>
        </p:nvSpPr>
        <p:spPr bwMode="auto">
          <a:xfrm flipH="1" flipV="1">
            <a:off x="2952750" y="4783138"/>
            <a:ext cx="76200" cy="609600"/>
          </a:xfrm>
          <a:prstGeom prst="line">
            <a:avLst/>
          </a:prstGeom>
          <a:noFill/>
          <a:ln w="19050">
            <a:solidFill>
              <a:schemeClr val="tx1"/>
            </a:solidFill>
            <a:round/>
            <a:headEnd/>
            <a:tailEnd type="triangle" w="med" len="med"/>
          </a:ln>
        </p:spPr>
        <p:txBody>
          <a:bodyPr wrap="none" anchor="ctr"/>
          <a:lstStyle/>
          <a:p>
            <a:endParaRPr lang="el-GR"/>
          </a:p>
        </p:txBody>
      </p:sp>
      <p:sp>
        <p:nvSpPr>
          <p:cNvPr id="25637" name="Line 37"/>
          <p:cNvSpPr>
            <a:spLocks noChangeShapeType="1"/>
          </p:cNvSpPr>
          <p:nvPr/>
        </p:nvSpPr>
        <p:spPr bwMode="auto">
          <a:xfrm flipH="1" flipV="1">
            <a:off x="3028950" y="4783138"/>
            <a:ext cx="457200" cy="228600"/>
          </a:xfrm>
          <a:prstGeom prst="line">
            <a:avLst/>
          </a:prstGeom>
          <a:noFill/>
          <a:ln w="19050">
            <a:solidFill>
              <a:schemeClr val="tx1"/>
            </a:solidFill>
            <a:round/>
            <a:headEnd/>
            <a:tailEnd type="triangle" w="med" len="med"/>
          </a:ln>
        </p:spPr>
        <p:txBody>
          <a:bodyPr wrap="none" anchor="ctr"/>
          <a:lstStyle/>
          <a:p>
            <a:endParaRPr lang="el-GR"/>
          </a:p>
        </p:txBody>
      </p:sp>
      <p:sp>
        <p:nvSpPr>
          <p:cNvPr id="25638" name="Line 38"/>
          <p:cNvSpPr>
            <a:spLocks noChangeShapeType="1"/>
          </p:cNvSpPr>
          <p:nvPr/>
        </p:nvSpPr>
        <p:spPr bwMode="auto">
          <a:xfrm flipH="1" flipV="1">
            <a:off x="2266950" y="4325938"/>
            <a:ext cx="533400" cy="228600"/>
          </a:xfrm>
          <a:prstGeom prst="line">
            <a:avLst/>
          </a:prstGeom>
          <a:noFill/>
          <a:ln w="19050">
            <a:solidFill>
              <a:schemeClr val="tx1"/>
            </a:solidFill>
            <a:round/>
            <a:headEnd/>
            <a:tailEnd type="triangle" w="med" len="med"/>
          </a:ln>
        </p:spPr>
        <p:txBody>
          <a:bodyPr wrap="none" anchor="ctr"/>
          <a:lstStyle/>
          <a:p>
            <a:endParaRPr lang="el-GR"/>
          </a:p>
        </p:txBody>
      </p:sp>
      <p:sp>
        <p:nvSpPr>
          <p:cNvPr id="25639" name="Line 39"/>
          <p:cNvSpPr>
            <a:spLocks noChangeShapeType="1"/>
          </p:cNvSpPr>
          <p:nvPr/>
        </p:nvSpPr>
        <p:spPr bwMode="auto">
          <a:xfrm flipH="1" flipV="1">
            <a:off x="1428750" y="4021138"/>
            <a:ext cx="609600" cy="228600"/>
          </a:xfrm>
          <a:prstGeom prst="line">
            <a:avLst/>
          </a:prstGeom>
          <a:noFill/>
          <a:ln w="19050">
            <a:solidFill>
              <a:schemeClr val="tx1"/>
            </a:solidFill>
            <a:round/>
            <a:headEnd/>
            <a:tailEnd type="triangle" w="med" len="med"/>
          </a:ln>
        </p:spPr>
        <p:txBody>
          <a:bodyPr wrap="none" anchor="ctr"/>
          <a:lstStyle/>
          <a:p>
            <a:endParaRPr lang="el-GR"/>
          </a:p>
        </p:txBody>
      </p:sp>
      <p:pic>
        <p:nvPicPr>
          <p:cNvPr id="25640" name="Picture 40" descr="sensor"/>
          <p:cNvPicPr>
            <a:picLocks noChangeAspect="1" noChangeArrowheads="1"/>
          </p:cNvPicPr>
          <p:nvPr/>
        </p:nvPicPr>
        <p:blipFill>
          <a:blip r:embed="rId2"/>
          <a:srcRect/>
          <a:stretch>
            <a:fillRect/>
          </a:stretch>
        </p:blipFill>
        <p:spPr bwMode="auto">
          <a:xfrm>
            <a:off x="2114550" y="4935538"/>
            <a:ext cx="304800" cy="250825"/>
          </a:xfrm>
          <a:prstGeom prst="rect">
            <a:avLst/>
          </a:prstGeom>
          <a:noFill/>
          <a:ln w="19050">
            <a:noFill/>
            <a:miter lim="800000"/>
            <a:headEnd/>
            <a:tailEnd/>
          </a:ln>
        </p:spPr>
      </p:pic>
      <p:sp>
        <p:nvSpPr>
          <p:cNvPr id="25641" name="Line 41"/>
          <p:cNvSpPr>
            <a:spLocks noChangeShapeType="1"/>
          </p:cNvSpPr>
          <p:nvPr/>
        </p:nvSpPr>
        <p:spPr bwMode="auto">
          <a:xfrm flipH="1" flipV="1">
            <a:off x="2190750" y="4402138"/>
            <a:ext cx="76200" cy="533400"/>
          </a:xfrm>
          <a:prstGeom prst="line">
            <a:avLst/>
          </a:prstGeom>
          <a:noFill/>
          <a:ln w="19050">
            <a:solidFill>
              <a:schemeClr val="tx1"/>
            </a:solidFill>
            <a:round/>
            <a:headEnd/>
            <a:tailEnd type="triangle" w="med" len="med"/>
          </a:ln>
        </p:spPr>
        <p:txBody>
          <a:bodyPr wrap="none" anchor="ctr"/>
          <a:lstStyle/>
          <a:p>
            <a:endParaRPr lang="el-GR"/>
          </a:p>
        </p:txBody>
      </p:sp>
      <p:sp>
        <p:nvSpPr>
          <p:cNvPr id="25642" name="Line 42"/>
          <p:cNvSpPr>
            <a:spLocks noChangeShapeType="1"/>
          </p:cNvSpPr>
          <p:nvPr/>
        </p:nvSpPr>
        <p:spPr bwMode="auto">
          <a:xfrm flipH="1" flipV="1">
            <a:off x="1352550" y="4097338"/>
            <a:ext cx="152400" cy="609600"/>
          </a:xfrm>
          <a:prstGeom prst="line">
            <a:avLst/>
          </a:prstGeom>
          <a:noFill/>
          <a:ln w="19050">
            <a:solidFill>
              <a:schemeClr val="tx1"/>
            </a:solidFill>
            <a:round/>
            <a:headEnd/>
            <a:tailEnd type="triangle" w="med" len="med"/>
          </a:ln>
        </p:spPr>
        <p:txBody>
          <a:bodyPr wrap="none" anchor="ctr"/>
          <a:lstStyle/>
          <a:p>
            <a:endParaRPr lang="el-GR"/>
          </a:p>
        </p:txBody>
      </p:sp>
      <p:pic>
        <p:nvPicPr>
          <p:cNvPr id="25643" name="Picture 43" descr="sensor"/>
          <p:cNvPicPr>
            <a:picLocks noChangeAspect="1" noChangeArrowheads="1"/>
          </p:cNvPicPr>
          <p:nvPr/>
        </p:nvPicPr>
        <p:blipFill>
          <a:blip r:embed="rId2"/>
          <a:srcRect/>
          <a:stretch>
            <a:fillRect/>
          </a:stretch>
        </p:blipFill>
        <p:spPr bwMode="auto">
          <a:xfrm>
            <a:off x="2343150" y="5697538"/>
            <a:ext cx="304800" cy="250825"/>
          </a:xfrm>
          <a:prstGeom prst="rect">
            <a:avLst/>
          </a:prstGeom>
          <a:noFill/>
          <a:ln w="19050">
            <a:noFill/>
            <a:miter lim="800000"/>
            <a:headEnd/>
            <a:tailEnd/>
          </a:ln>
        </p:spPr>
      </p:pic>
      <p:sp>
        <p:nvSpPr>
          <p:cNvPr id="25644" name="Line 44"/>
          <p:cNvSpPr>
            <a:spLocks noChangeShapeType="1"/>
          </p:cNvSpPr>
          <p:nvPr/>
        </p:nvSpPr>
        <p:spPr bwMode="auto">
          <a:xfrm flipH="1" flipV="1">
            <a:off x="2038350" y="5545138"/>
            <a:ext cx="304800" cy="152400"/>
          </a:xfrm>
          <a:prstGeom prst="line">
            <a:avLst/>
          </a:prstGeom>
          <a:noFill/>
          <a:ln w="19050">
            <a:solidFill>
              <a:schemeClr val="tx1"/>
            </a:solidFill>
            <a:round/>
            <a:headEnd/>
            <a:tailEnd type="triangle" w="med" len="med"/>
          </a:ln>
        </p:spPr>
        <p:txBody>
          <a:bodyPr wrap="none" anchor="ctr"/>
          <a:lstStyle/>
          <a:p>
            <a:endParaRPr lang="el-GR"/>
          </a:p>
        </p:txBody>
      </p:sp>
      <p:pic>
        <p:nvPicPr>
          <p:cNvPr id="25645" name="Picture 45" descr="sensor"/>
          <p:cNvPicPr>
            <a:picLocks noChangeAspect="1" noChangeArrowheads="1"/>
          </p:cNvPicPr>
          <p:nvPr/>
        </p:nvPicPr>
        <p:blipFill>
          <a:blip r:embed="rId2"/>
          <a:srcRect/>
          <a:stretch>
            <a:fillRect/>
          </a:stretch>
        </p:blipFill>
        <p:spPr bwMode="auto">
          <a:xfrm>
            <a:off x="3409950" y="4021138"/>
            <a:ext cx="304800" cy="250825"/>
          </a:xfrm>
          <a:prstGeom prst="rect">
            <a:avLst/>
          </a:prstGeom>
          <a:noFill/>
          <a:ln w="19050">
            <a:noFill/>
            <a:miter lim="800000"/>
            <a:headEnd/>
            <a:tailEnd/>
          </a:ln>
        </p:spPr>
      </p:pic>
      <p:sp>
        <p:nvSpPr>
          <p:cNvPr id="25646" name="Line 46"/>
          <p:cNvSpPr>
            <a:spLocks noChangeShapeType="1"/>
          </p:cNvSpPr>
          <p:nvPr/>
        </p:nvSpPr>
        <p:spPr bwMode="auto">
          <a:xfrm flipH="1">
            <a:off x="3028950" y="4249738"/>
            <a:ext cx="381000" cy="304800"/>
          </a:xfrm>
          <a:prstGeom prst="line">
            <a:avLst/>
          </a:prstGeom>
          <a:noFill/>
          <a:ln w="19050">
            <a:solidFill>
              <a:schemeClr val="tx1"/>
            </a:solidFill>
            <a:round/>
            <a:headEnd/>
            <a:tailEnd type="triangle" w="med" len="med"/>
          </a:ln>
        </p:spPr>
        <p:txBody>
          <a:bodyPr wrap="none" anchor="ctr"/>
          <a:lstStyle/>
          <a:p>
            <a:endParaRPr lang="el-GR"/>
          </a:p>
        </p:txBody>
      </p:sp>
      <p:sp>
        <p:nvSpPr>
          <p:cNvPr id="25647" name="Text Box 47"/>
          <p:cNvSpPr txBox="1">
            <a:spLocks noChangeArrowheads="1"/>
          </p:cNvSpPr>
          <p:nvPr/>
        </p:nvSpPr>
        <p:spPr bwMode="auto">
          <a:xfrm>
            <a:off x="6000750" y="3563938"/>
            <a:ext cx="398463" cy="336550"/>
          </a:xfrm>
          <a:prstGeom prst="rect">
            <a:avLst/>
          </a:prstGeom>
          <a:noFill/>
          <a:ln w="9525">
            <a:noFill/>
            <a:miter lim="800000"/>
            <a:headEnd/>
            <a:tailEnd/>
          </a:ln>
        </p:spPr>
        <p:txBody>
          <a:bodyPr wrap="none">
            <a:spAutoFit/>
          </a:bodyPr>
          <a:lstStyle/>
          <a:p>
            <a:pPr eaLnBrk="0" hangingPunct="0"/>
            <a:r>
              <a:rPr lang="en-US" sz="1600">
                <a:solidFill>
                  <a:srgbClr val="FF5050"/>
                </a:solidFill>
                <a:latin typeface="Comic Sans MS" pitchFamily="66" charset="0"/>
              </a:rPr>
              <a:t>Q’</a:t>
            </a:r>
          </a:p>
        </p:txBody>
      </p:sp>
      <p:sp>
        <p:nvSpPr>
          <p:cNvPr id="25648" name="AutoShape 48"/>
          <p:cNvSpPr>
            <a:spLocks noChangeArrowheads="1"/>
          </p:cNvSpPr>
          <p:nvPr/>
        </p:nvSpPr>
        <p:spPr bwMode="auto">
          <a:xfrm>
            <a:off x="4010025" y="3487738"/>
            <a:ext cx="1828800" cy="457200"/>
          </a:xfrm>
          <a:prstGeom prst="curvedDownArrow">
            <a:avLst>
              <a:gd name="adj1" fmla="val 32981"/>
              <a:gd name="adj2" fmla="val 114241"/>
              <a:gd name="adj3" fmla="val 59028"/>
            </a:avLst>
          </a:prstGeom>
          <a:solidFill>
            <a:srgbClr val="00FFCC"/>
          </a:solidFill>
          <a:ln w="9525">
            <a:solidFill>
              <a:schemeClr val="tx1"/>
            </a:solidFill>
            <a:miter lim="800000"/>
            <a:headEnd/>
            <a:tailEnd/>
          </a:ln>
        </p:spPr>
        <p:txBody>
          <a:bodyPr wrap="none" anchor="ctr"/>
          <a:lstStyle/>
          <a:p>
            <a:endParaRPr lang="el-GR"/>
          </a:p>
        </p:txBody>
      </p:sp>
      <p:sp>
        <p:nvSpPr>
          <p:cNvPr id="25649" name="Text Box 49"/>
          <p:cNvSpPr txBox="1">
            <a:spLocks noChangeArrowheads="1"/>
          </p:cNvSpPr>
          <p:nvPr/>
        </p:nvSpPr>
        <p:spPr bwMode="auto">
          <a:xfrm>
            <a:off x="7499350" y="4270375"/>
            <a:ext cx="314325" cy="304800"/>
          </a:xfrm>
          <a:prstGeom prst="rect">
            <a:avLst/>
          </a:prstGeom>
          <a:noFill/>
          <a:ln w="9525">
            <a:noFill/>
            <a:miter lim="800000"/>
            <a:headEnd/>
            <a:tailEnd/>
          </a:ln>
        </p:spPr>
        <p:txBody>
          <a:bodyPr wrap="none">
            <a:spAutoFit/>
          </a:bodyPr>
          <a:lstStyle/>
          <a:p>
            <a:pPr eaLnBrk="0" hangingPunct="0"/>
            <a:r>
              <a:rPr lang="en-US" sz="1400">
                <a:solidFill>
                  <a:schemeClr val="folHlink"/>
                </a:solidFill>
                <a:latin typeface="Comic Sans MS" pitchFamily="66" charset="0"/>
              </a:rPr>
              <a:t>A</a:t>
            </a:r>
          </a:p>
        </p:txBody>
      </p:sp>
      <p:sp>
        <p:nvSpPr>
          <p:cNvPr id="25650" name="Text Box 50"/>
          <p:cNvSpPr txBox="1">
            <a:spLocks noChangeArrowheads="1"/>
          </p:cNvSpPr>
          <p:nvPr/>
        </p:nvSpPr>
        <p:spPr bwMode="auto">
          <a:xfrm>
            <a:off x="7748588" y="5241925"/>
            <a:ext cx="314325" cy="304800"/>
          </a:xfrm>
          <a:prstGeom prst="rect">
            <a:avLst/>
          </a:prstGeom>
          <a:noFill/>
          <a:ln w="9525">
            <a:noFill/>
            <a:miter lim="800000"/>
            <a:headEnd/>
            <a:tailEnd/>
          </a:ln>
        </p:spPr>
        <p:txBody>
          <a:bodyPr wrap="none">
            <a:spAutoFit/>
          </a:bodyPr>
          <a:lstStyle/>
          <a:p>
            <a:pPr eaLnBrk="0" hangingPunct="0"/>
            <a:r>
              <a:rPr lang="en-US" sz="1400">
                <a:solidFill>
                  <a:schemeClr val="folHlink"/>
                </a:solidFill>
                <a:latin typeface="Comic Sans MS" pitchFamily="66" charset="0"/>
              </a:rPr>
              <a:t>D</a:t>
            </a:r>
          </a:p>
        </p:txBody>
      </p:sp>
      <p:sp>
        <p:nvSpPr>
          <p:cNvPr id="25651" name="Text Box 51"/>
          <p:cNvSpPr txBox="1">
            <a:spLocks noChangeArrowheads="1"/>
          </p:cNvSpPr>
          <p:nvPr/>
        </p:nvSpPr>
        <p:spPr bwMode="auto">
          <a:xfrm>
            <a:off x="8183563" y="4743450"/>
            <a:ext cx="290512" cy="304800"/>
          </a:xfrm>
          <a:prstGeom prst="rect">
            <a:avLst/>
          </a:prstGeom>
          <a:noFill/>
          <a:ln w="9525">
            <a:noFill/>
            <a:miter lim="800000"/>
            <a:headEnd/>
            <a:tailEnd/>
          </a:ln>
        </p:spPr>
        <p:txBody>
          <a:bodyPr wrap="none">
            <a:spAutoFit/>
          </a:bodyPr>
          <a:lstStyle/>
          <a:p>
            <a:pPr eaLnBrk="0" hangingPunct="0"/>
            <a:r>
              <a:rPr lang="en-US" sz="1400">
                <a:solidFill>
                  <a:schemeClr val="folHlink"/>
                </a:solidFill>
                <a:latin typeface="Comic Sans MS" pitchFamily="66" charset="0"/>
              </a:rPr>
              <a:t>C</a:t>
            </a:r>
          </a:p>
        </p:txBody>
      </p:sp>
      <p:sp>
        <p:nvSpPr>
          <p:cNvPr id="25652" name="Text Box 52"/>
          <p:cNvSpPr txBox="1">
            <a:spLocks noChangeArrowheads="1"/>
          </p:cNvSpPr>
          <p:nvPr/>
        </p:nvSpPr>
        <p:spPr bwMode="auto">
          <a:xfrm>
            <a:off x="7988300" y="3730625"/>
            <a:ext cx="296863" cy="304800"/>
          </a:xfrm>
          <a:prstGeom prst="rect">
            <a:avLst/>
          </a:prstGeom>
          <a:noFill/>
          <a:ln w="9525">
            <a:noFill/>
            <a:miter lim="800000"/>
            <a:headEnd/>
            <a:tailEnd/>
          </a:ln>
        </p:spPr>
        <p:txBody>
          <a:bodyPr wrap="none">
            <a:spAutoFit/>
          </a:bodyPr>
          <a:lstStyle/>
          <a:p>
            <a:pPr eaLnBrk="0" hangingPunct="0"/>
            <a:r>
              <a:rPr lang="en-US" sz="1400">
                <a:solidFill>
                  <a:schemeClr val="folHlink"/>
                </a:solidFill>
                <a:latin typeface="Comic Sans MS" pitchFamily="66" charset="0"/>
              </a:rPr>
              <a:t>B</a:t>
            </a:r>
          </a:p>
        </p:txBody>
      </p:sp>
      <p:pic>
        <p:nvPicPr>
          <p:cNvPr id="25653" name="Picture 53" descr="sensor"/>
          <p:cNvPicPr>
            <a:picLocks noChangeAspect="1" noChangeArrowheads="1"/>
          </p:cNvPicPr>
          <p:nvPr/>
        </p:nvPicPr>
        <p:blipFill>
          <a:blip r:embed="rId2">
            <a:lum bright="60000" contrast="-70000"/>
          </a:blip>
          <a:srcRect/>
          <a:stretch>
            <a:fillRect/>
          </a:stretch>
        </p:blipFill>
        <p:spPr bwMode="auto">
          <a:xfrm>
            <a:off x="6054725" y="4713288"/>
            <a:ext cx="304800" cy="250825"/>
          </a:xfrm>
          <a:prstGeom prst="rect">
            <a:avLst/>
          </a:prstGeom>
          <a:noFill/>
          <a:ln w="9525">
            <a:noFill/>
            <a:miter lim="800000"/>
            <a:headEnd/>
            <a:tailEnd/>
          </a:ln>
        </p:spPr>
      </p:pic>
      <p:sp>
        <p:nvSpPr>
          <p:cNvPr id="5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36</a:t>
            </a:fld>
            <a:endParaRPr lang="el-GR" dirty="0"/>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p:txBody>
          <a:bodyPr/>
          <a:lstStyle/>
          <a:p>
            <a:pPr eaLnBrk="1" hangingPunct="1"/>
            <a:r>
              <a:rPr lang="en-US" sz="4000" dirty="0" smtClean="0"/>
              <a:t>Example of Network Snapshot</a:t>
            </a:r>
          </a:p>
        </p:txBody>
      </p:sp>
      <p:sp>
        <p:nvSpPr>
          <p:cNvPr id="27651" name="Rectangle 3"/>
          <p:cNvSpPr>
            <a:spLocks noGrp="1" noChangeArrowheads="1"/>
          </p:cNvSpPr>
          <p:nvPr>
            <p:ph type="body" idx="1"/>
          </p:nvPr>
        </p:nvSpPr>
        <p:spPr>
          <a:xfrm>
            <a:off x="5751513" y="2011363"/>
            <a:ext cx="3068637" cy="4648200"/>
          </a:xfrm>
        </p:spPr>
        <p:txBody>
          <a:bodyPr/>
          <a:lstStyle/>
          <a:p>
            <a:pPr eaLnBrk="1" hangingPunct="1"/>
            <a:r>
              <a:rPr lang="en-US" sz="2400" dirty="0" smtClean="0"/>
              <a:t>Dark nodes show representatives</a:t>
            </a:r>
          </a:p>
          <a:p>
            <a:pPr eaLnBrk="1" hangingPunct="1"/>
            <a:r>
              <a:rPr lang="en-US" sz="2400" dirty="0" smtClean="0"/>
              <a:t>Network inside the network</a:t>
            </a:r>
          </a:p>
          <a:p>
            <a:pPr eaLnBrk="1" hangingPunct="1"/>
            <a:r>
              <a:rPr lang="en-US" sz="2400" dirty="0" smtClean="0"/>
              <a:t>Immediate visualization of common data patterns</a:t>
            </a:r>
          </a:p>
        </p:txBody>
      </p:sp>
      <p:pic>
        <p:nvPicPr>
          <p:cNvPr id="27652" name="Picture 4" descr="net"/>
          <p:cNvPicPr>
            <a:picLocks noChangeAspect="1" noChangeArrowheads="1"/>
          </p:cNvPicPr>
          <p:nvPr/>
        </p:nvPicPr>
        <p:blipFill>
          <a:blip r:embed="rId2"/>
          <a:srcRect/>
          <a:stretch>
            <a:fillRect/>
          </a:stretch>
        </p:blipFill>
        <p:spPr bwMode="auto">
          <a:xfrm>
            <a:off x="381000" y="1928813"/>
            <a:ext cx="5262563" cy="4471987"/>
          </a:xfrm>
          <a:prstGeom prst="rect">
            <a:avLst/>
          </a:prstGeom>
          <a:noFill/>
          <a:ln w="9525">
            <a:noFill/>
            <a:miter lim="800000"/>
            <a:headEnd/>
            <a:tailEnd/>
          </a:ln>
        </p:spPr>
      </p:pic>
      <p:sp>
        <p:nvSpPr>
          <p:cNvPr id="27653" name="Text Box 5"/>
          <p:cNvSpPr txBox="1">
            <a:spLocks noChangeArrowheads="1"/>
          </p:cNvSpPr>
          <p:nvPr/>
        </p:nvSpPr>
        <p:spPr bwMode="auto">
          <a:xfrm>
            <a:off x="1990725" y="2878138"/>
            <a:ext cx="333375" cy="336550"/>
          </a:xfrm>
          <a:prstGeom prst="rect">
            <a:avLst/>
          </a:prstGeom>
          <a:noFill/>
          <a:ln w="9525">
            <a:noFill/>
            <a:miter lim="800000"/>
            <a:headEnd/>
            <a:tailEnd/>
          </a:ln>
        </p:spPr>
        <p:txBody>
          <a:bodyPr wrap="none">
            <a:spAutoFit/>
          </a:bodyPr>
          <a:lstStyle/>
          <a:p>
            <a:pPr eaLnBrk="0" hangingPunct="0"/>
            <a:r>
              <a:rPr lang="en-US" sz="1600" b="1">
                <a:solidFill>
                  <a:schemeClr val="folHlink"/>
                </a:solidFill>
                <a:latin typeface="Comic Sans MS" pitchFamily="66" charset="0"/>
              </a:rPr>
              <a:t>A</a:t>
            </a:r>
          </a:p>
        </p:txBody>
      </p:sp>
      <p:sp>
        <p:nvSpPr>
          <p:cNvPr id="27654" name="Text Box 6"/>
          <p:cNvSpPr txBox="1">
            <a:spLocks noChangeArrowheads="1"/>
          </p:cNvSpPr>
          <p:nvPr/>
        </p:nvSpPr>
        <p:spPr bwMode="auto">
          <a:xfrm>
            <a:off x="2616200" y="2435225"/>
            <a:ext cx="312738" cy="336550"/>
          </a:xfrm>
          <a:prstGeom prst="rect">
            <a:avLst/>
          </a:prstGeom>
          <a:noFill/>
          <a:ln w="9525">
            <a:noFill/>
            <a:miter lim="800000"/>
            <a:headEnd/>
            <a:tailEnd/>
          </a:ln>
        </p:spPr>
        <p:txBody>
          <a:bodyPr wrap="none">
            <a:spAutoFit/>
          </a:bodyPr>
          <a:lstStyle/>
          <a:p>
            <a:pPr eaLnBrk="0" hangingPunct="0"/>
            <a:r>
              <a:rPr lang="en-US" sz="1600" b="1">
                <a:latin typeface="Comic Sans MS" pitchFamily="66" charset="0"/>
              </a:rPr>
              <a:t>B</a:t>
            </a:r>
          </a:p>
        </p:txBody>
      </p:sp>
      <p:sp>
        <p:nvSpPr>
          <p:cNvPr id="27655" name="Text Box 7"/>
          <p:cNvSpPr txBox="1">
            <a:spLocks noChangeArrowheads="1"/>
          </p:cNvSpPr>
          <p:nvPr/>
        </p:nvSpPr>
        <p:spPr bwMode="auto">
          <a:xfrm>
            <a:off x="3017838" y="3179763"/>
            <a:ext cx="309562" cy="336550"/>
          </a:xfrm>
          <a:prstGeom prst="rect">
            <a:avLst/>
          </a:prstGeom>
          <a:noFill/>
          <a:ln w="9525">
            <a:noFill/>
            <a:miter lim="800000"/>
            <a:headEnd/>
            <a:tailEnd/>
          </a:ln>
        </p:spPr>
        <p:txBody>
          <a:bodyPr wrap="none">
            <a:spAutoFit/>
          </a:bodyPr>
          <a:lstStyle/>
          <a:p>
            <a:pPr eaLnBrk="0" hangingPunct="0"/>
            <a:r>
              <a:rPr lang="en-US" sz="1600" b="1">
                <a:latin typeface="Comic Sans MS" pitchFamily="66" charset="0"/>
              </a:rPr>
              <a:t>C</a:t>
            </a:r>
          </a:p>
        </p:txBody>
      </p:sp>
      <p:grpSp>
        <p:nvGrpSpPr>
          <p:cNvPr id="2" name="Group 8"/>
          <p:cNvGrpSpPr>
            <a:grpSpLocks/>
          </p:cNvGrpSpPr>
          <p:nvPr/>
        </p:nvGrpSpPr>
        <p:grpSpPr bwMode="auto">
          <a:xfrm>
            <a:off x="2052638" y="2311400"/>
            <a:ext cx="1397000" cy="1203325"/>
            <a:chOff x="1293" y="1456"/>
            <a:chExt cx="880" cy="758"/>
          </a:xfrm>
        </p:grpSpPr>
        <p:sp>
          <p:nvSpPr>
            <p:cNvPr id="27657" name="Oval 9"/>
            <p:cNvSpPr>
              <a:spLocks noChangeArrowheads="1"/>
            </p:cNvSpPr>
            <p:nvPr/>
          </p:nvSpPr>
          <p:spPr bwMode="auto">
            <a:xfrm>
              <a:off x="1432" y="1564"/>
              <a:ext cx="741" cy="650"/>
            </a:xfrm>
            <a:prstGeom prst="ellipse">
              <a:avLst/>
            </a:prstGeom>
            <a:solidFill>
              <a:srgbClr val="FF99CC">
                <a:alpha val="50195"/>
              </a:srgbClr>
            </a:solidFill>
            <a:ln w="9525">
              <a:solidFill>
                <a:srgbClr val="FF99CC"/>
              </a:solidFill>
              <a:round/>
              <a:headEnd/>
              <a:tailEnd/>
            </a:ln>
          </p:spPr>
          <p:txBody>
            <a:bodyPr wrap="none" anchor="ctr"/>
            <a:lstStyle/>
            <a:p>
              <a:endParaRPr lang="el-GR"/>
            </a:p>
          </p:txBody>
        </p:sp>
        <p:sp>
          <p:nvSpPr>
            <p:cNvPr id="27658" name="Text Box 10"/>
            <p:cNvSpPr txBox="1">
              <a:spLocks noChangeArrowheads="1"/>
            </p:cNvSpPr>
            <p:nvPr/>
          </p:nvSpPr>
          <p:spPr bwMode="auto">
            <a:xfrm>
              <a:off x="1293" y="1456"/>
              <a:ext cx="255" cy="288"/>
            </a:xfrm>
            <a:prstGeom prst="rect">
              <a:avLst/>
            </a:prstGeom>
            <a:noFill/>
            <a:ln w="9525">
              <a:noFill/>
              <a:miter lim="800000"/>
              <a:headEnd/>
              <a:tailEnd/>
            </a:ln>
          </p:spPr>
          <p:txBody>
            <a:bodyPr wrap="none">
              <a:spAutoFit/>
            </a:bodyPr>
            <a:lstStyle/>
            <a:p>
              <a:pPr algn="l"/>
              <a:r>
                <a:rPr lang="en-US" sz="2400">
                  <a:solidFill>
                    <a:schemeClr val="folHlink"/>
                  </a:solidFill>
                  <a:latin typeface="Times New Roman" pitchFamily="18" charset="0"/>
                </a:rPr>
                <a:t>Q</a:t>
              </a:r>
            </a:p>
          </p:txBody>
        </p:sp>
      </p:grpSp>
      <p:sp>
        <p:nvSpPr>
          <p:cNvPr id="11"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37</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7" presetClass="entr" presetSubtype="1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2"/>
          <p:cNvSpPr>
            <a:spLocks noGrp="1" noChangeArrowheads="1"/>
          </p:cNvSpPr>
          <p:nvPr>
            <p:ph type="title"/>
          </p:nvPr>
        </p:nvSpPr>
        <p:spPr/>
        <p:txBody>
          <a:bodyPr/>
          <a:lstStyle/>
          <a:p>
            <a:pPr eaLnBrk="1" hangingPunct="1"/>
            <a:r>
              <a:rPr lang="en-US" dirty="0" smtClean="0"/>
              <a:t>Testing for Representatives </a:t>
            </a:r>
          </a:p>
        </p:txBody>
      </p:sp>
      <p:sp>
        <p:nvSpPr>
          <p:cNvPr id="29699" name="Rectangle 3"/>
          <p:cNvSpPr>
            <a:spLocks noGrp="1" noChangeArrowheads="1"/>
          </p:cNvSpPr>
          <p:nvPr>
            <p:ph type="body" idx="1"/>
          </p:nvPr>
        </p:nvSpPr>
        <p:spPr>
          <a:xfrm>
            <a:off x="457200" y="1500174"/>
            <a:ext cx="8229600" cy="4525963"/>
          </a:xfrm>
        </p:spPr>
        <p:txBody>
          <a:bodyPr/>
          <a:lstStyle/>
          <a:p>
            <a:pPr eaLnBrk="1" hangingPunct="1">
              <a:lnSpc>
                <a:spcPct val="90000"/>
              </a:lnSpc>
            </a:pPr>
            <a:r>
              <a:rPr lang="en-US" sz="2000" dirty="0" smtClean="0"/>
              <a:t>N</a:t>
            </a:r>
            <a:r>
              <a:rPr lang="en-US" sz="2000" baseline="-25000" dirty="0" smtClean="0"/>
              <a:t>i </a:t>
            </a:r>
            <a:r>
              <a:rPr lang="en-US" sz="2000" dirty="0" smtClean="0"/>
              <a:t>maintains model for each neighbor </a:t>
            </a:r>
            <a:r>
              <a:rPr lang="en-US" sz="2000" dirty="0" err="1" smtClean="0"/>
              <a:t>N</a:t>
            </a:r>
            <a:r>
              <a:rPr lang="en-US" sz="2000" baseline="-25000" dirty="0" err="1" smtClean="0"/>
              <a:t>j</a:t>
            </a:r>
            <a:endParaRPr lang="en-US" sz="2000" baseline="-25000" dirty="0" smtClean="0"/>
          </a:p>
          <a:p>
            <a:pPr lvl="1" eaLnBrk="1" hangingPunct="1">
              <a:lnSpc>
                <a:spcPct val="90000"/>
              </a:lnSpc>
            </a:pPr>
            <a:r>
              <a:rPr lang="en-US" sz="1800" dirty="0" smtClean="0"/>
              <a:t>Constructed using cache of measurements from </a:t>
            </a:r>
            <a:r>
              <a:rPr lang="en-US" sz="1800" dirty="0" err="1" smtClean="0"/>
              <a:t>N</a:t>
            </a:r>
            <a:r>
              <a:rPr lang="en-US" sz="1800" baseline="-25000" dirty="0" err="1" smtClean="0"/>
              <a:t>j</a:t>
            </a:r>
            <a:endParaRPr lang="en-US" sz="1800" baseline="-25000" dirty="0" smtClean="0"/>
          </a:p>
          <a:p>
            <a:pPr lvl="1" eaLnBrk="1" hangingPunct="1">
              <a:lnSpc>
                <a:spcPct val="90000"/>
              </a:lnSpc>
            </a:pPr>
            <a:r>
              <a:rPr lang="en-US" sz="1800" dirty="0" smtClean="0"/>
              <a:t>Updated at random epochs by measurements transmitted by </a:t>
            </a:r>
            <a:r>
              <a:rPr lang="en-US" sz="1800" dirty="0" err="1" smtClean="0"/>
              <a:t>N</a:t>
            </a:r>
            <a:r>
              <a:rPr lang="en-US" sz="1800" baseline="-25000" dirty="0" err="1" smtClean="0"/>
              <a:t>j</a:t>
            </a:r>
            <a:endParaRPr lang="en-US" sz="1800" dirty="0" smtClean="0"/>
          </a:p>
          <a:p>
            <a:pPr eaLnBrk="1" hangingPunct="1">
              <a:lnSpc>
                <a:spcPct val="90000"/>
              </a:lnSpc>
            </a:pPr>
            <a:r>
              <a:rPr lang="en-US" sz="2000" dirty="0" smtClean="0"/>
              <a:t>Can use model to predict measurement of </a:t>
            </a:r>
            <a:r>
              <a:rPr lang="en-US" sz="2000" dirty="0" err="1" smtClean="0"/>
              <a:t>N</a:t>
            </a:r>
            <a:r>
              <a:rPr lang="en-US" sz="2000" baseline="-25000" dirty="0" err="1" smtClean="0"/>
              <a:t>j</a:t>
            </a:r>
            <a:r>
              <a:rPr lang="en-US" sz="2000" dirty="0" smtClean="0"/>
              <a:t> if:</a:t>
            </a:r>
          </a:p>
          <a:p>
            <a:pPr eaLnBrk="1" hangingPunct="1">
              <a:lnSpc>
                <a:spcPct val="90000"/>
              </a:lnSpc>
              <a:buFont typeface="Wingdings" pitchFamily="2" charset="2"/>
              <a:buNone/>
            </a:pPr>
            <a:r>
              <a:rPr lang="en-US" sz="2000" dirty="0" smtClean="0"/>
              <a:t> </a:t>
            </a:r>
            <a:r>
              <a:rPr lang="en-US" sz="2000" dirty="0" smtClean="0">
                <a:solidFill>
                  <a:schemeClr val="folHlink"/>
                </a:solidFill>
              </a:rPr>
              <a:t>               error(</a:t>
            </a:r>
            <a:r>
              <a:rPr lang="en-US" sz="2000" dirty="0" err="1" smtClean="0">
                <a:solidFill>
                  <a:schemeClr val="folHlink"/>
                </a:solidFill>
              </a:rPr>
              <a:t>x’</a:t>
            </a:r>
            <a:r>
              <a:rPr lang="en-US" sz="2000" baseline="-25000" dirty="0" err="1" smtClean="0">
                <a:solidFill>
                  <a:schemeClr val="folHlink"/>
                </a:solidFill>
              </a:rPr>
              <a:t>j</a:t>
            </a:r>
            <a:r>
              <a:rPr lang="en-US" sz="2000" dirty="0" smtClean="0">
                <a:solidFill>
                  <a:schemeClr val="folHlink"/>
                </a:solidFill>
              </a:rPr>
              <a:t>(t)-</a:t>
            </a:r>
            <a:r>
              <a:rPr lang="en-US" sz="2000" dirty="0" err="1" smtClean="0">
                <a:solidFill>
                  <a:schemeClr val="folHlink"/>
                </a:solidFill>
              </a:rPr>
              <a:t>x</a:t>
            </a:r>
            <a:r>
              <a:rPr lang="en-US" sz="2000" baseline="-25000" dirty="0" err="1" smtClean="0">
                <a:solidFill>
                  <a:schemeClr val="folHlink"/>
                </a:solidFill>
              </a:rPr>
              <a:t>j</a:t>
            </a:r>
            <a:r>
              <a:rPr lang="en-US" sz="2000" dirty="0" smtClean="0">
                <a:solidFill>
                  <a:schemeClr val="folHlink"/>
                </a:solidFill>
              </a:rPr>
              <a:t>(t)) </a:t>
            </a:r>
            <a:r>
              <a:rPr lang="en-US" sz="2000" dirty="0" smtClean="0">
                <a:solidFill>
                  <a:schemeClr val="folHlink"/>
                </a:solidFill>
                <a:sym typeface="Symbol" pitchFamily="18" charset="2"/>
              </a:rPr>
              <a:t> </a:t>
            </a:r>
            <a:r>
              <a:rPr lang="en-US" sz="2000" dirty="0" smtClean="0">
                <a:solidFill>
                  <a:schemeClr val="folHlink"/>
                </a:solidFill>
              </a:rPr>
              <a:t>T</a:t>
            </a:r>
          </a:p>
          <a:p>
            <a:pPr eaLnBrk="1" hangingPunct="1">
              <a:lnSpc>
                <a:spcPct val="90000"/>
              </a:lnSpc>
            </a:pPr>
            <a:endParaRPr lang="en-US" sz="2000" dirty="0" smtClean="0">
              <a:solidFill>
                <a:schemeClr val="folHlink"/>
              </a:solidFill>
            </a:endParaRPr>
          </a:p>
          <a:p>
            <a:pPr eaLnBrk="1" hangingPunct="1">
              <a:lnSpc>
                <a:spcPct val="90000"/>
              </a:lnSpc>
            </a:pPr>
            <a:endParaRPr lang="en-US" sz="2000" dirty="0" smtClean="0">
              <a:solidFill>
                <a:schemeClr val="folHlink"/>
              </a:solidFill>
            </a:endParaRPr>
          </a:p>
          <a:p>
            <a:pPr eaLnBrk="1" hangingPunct="1">
              <a:lnSpc>
                <a:spcPct val="90000"/>
              </a:lnSpc>
            </a:pPr>
            <a:endParaRPr lang="en-US" sz="2000" dirty="0" smtClean="0"/>
          </a:p>
          <a:p>
            <a:pPr eaLnBrk="1" hangingPunct="1">
              <a:lnSpc>
                <a:spcPct val="90000"/>
              </a:lnSpc>
            </a:pPr>
            <a:endParaRPr lang="en-US" sz="2000" dirty="0" smtClean="0"/>
          </a:p>
          <a:p>
            <a:pPr eaLnBrk="1" hangingPunct="1">
              <a:lnSpc>
                <a:spcPct val="90000"/>
              </a:lnSpc>
            </a:pPr>
            <a:endParaRPr lang="en-US" sz="2000" dirty="0" smtClean="0"/>
          </a:p>
          <a:p>
            <a:pPr eaLnBrk="1" hangingPunct="1">
              <a:lnSpc>
                <a:spcPct val="90000"/>
              </a:lnSpc>
            </a:pPr>
            <a:endParaRPr lang="en-US" sz="2000" dirty="0" smtClean="0"/>
          </a:p>
          <a:p>
            <a:pPr eaLnBrk="1" hangingPunct="1">
              <a:lnSpc>
                <a:spcPct val="90000"/>
              </a:lnSpc>
            </a:pPr>
            <a:r>
              <a:rPr lang="en-US" sz="2000" dirty="0" smtClean="0"/>
              <a:t>Supports multiple error functions, user provided threshold </a:t>
            </a:r>
            <a:r>
              <a:rPr lang="en-US" sz="2000" dirty="0" smtClean="0">
                <a:solidFill>
                  <a:schemeClr val="folHlink"/>
                </a:solidFill>
              </a:rPr>
              <a:t>T</a:t>
            </a:r>
          </a:p>
          <a:p>
            <a:pPr eaLnBrk="1" hangingPunct="1">
              <a:lnSpc>
                <a:spcPct val="90000"/>
              </a:lnSpc>
            </a:pPr>
            <a:r>
              <a:rPr lang="en-US" sz="2000" dirty="0" smtClean="0"/>
              <a:t>Snapshot adapts over time to evolving data characteristics</a:t>
            </a:r>
          </a:p>
          <a:p>
            <a:pPr eaLnBrk="1" hangingPunct="1">
              <a:lnSpc>
                <a:spcPct val="90000"/>
              </a:lnSpc>
            </a:pPr>
            <a:r>
              <a:rPr lang="en-US" sz="2000" dirty="0" smtClean="0"/>
              <a:t>No training is necessary</a:t>
            </a:r>
          </a:p>
        </p:txBody>
      </p:sp>
      <p:sp>
        <p:nvSpPr>
          <p:cNvPr id="4" name="Line 4"/>
          <p:cNvSpPr>
            <a:spLocks noChangeShapeType="1"/>
          </p:cNvSpPr>
          <p:nvPr/>
        </p:nvSpPr>
        <p:spPr bwMode="auto">
          <a:xfrm>
            <a:off x="1347806" y="3326128"/>
            <a:ext cx="0" cy="1447800"/>
          </a:xfrm>
          <a:prstGeom prst="line">
            <a:avLst/>
          </a:prstGeom>
          <a:noFill/>
          <a:ln w="9525">
            <a:solidFill>
              <a:schemeClr val="tx1"/>
            </a:solidFill>
            <a:round/>
            <a:headEnd type="triangle" w="med" len="med"/>
            <a:tailEnd/>
          </a:ln>
        </p:spPr>
        <p:txBody>
          <a:bodyPr wrap="none" anchor="ctr"/>
          <a:lstStyle/>
          <a:p>
            <a:endParaRPr lang="el-GR"/>
          </a:p>
        </p:txBody>
      </p:sp>
      <p:sp>
        <p:nvSpPr>
          <p:cNvPr id="5" name="Line 5"/>
          <p:cNvSpPr>
            <a:spLocks noChangeShapeType="1"/>
          </p:cNvSpPr>
          <p:nvPr/>
        </p:nvSpPr>
        <p:spPr bwMode="auto">
          <a:xfrm>
            <a:off x="1347806" y="4773928"/>
            <a:ext cx="3581400" cy="0"/>
          </a:xfrm>
          <a:prstGeom prst="line">
            <a:avLst/>
          </a:prstGeom>
          <a:noFill/>
          <a:ln w="9525">
            <a:solidFill>
              <a:schemeClr val="tx1"/>
            </a:solidFill>
            <a:round/>
            <a:headEnd/>
            <a:tailEnd type="triangle" w="med" len="med"/>
          </a:ln>
        </p:spPr>
        <p:txBody>
          <a:bodyPr wrap="none" anchor="ctr"/>
          <a:lstStyle/>
          <a:p>
            <a:endParaRPr lang="el-GR"/>
          </a:p>
        </p:txBody>
      </p:sp>
      <p:sp>
        <p:nvSpPr>
          <p:cNvPr id="6" name="Freeform 6"/>
          <p:cNvSpPr>
            <a:spLocks/>
          </p:cNvSpPr>
          <p:nvPr/>
        </p:nvSpPr>
        <p:spPr bwMode="auto">
          <a:xfrm>
            <a:off x="1347806" y="3694428"/>
            <a:ext cx="3505200" cy="622300"/>
          </a:xfrm>
          <a:custGeom>
            <a:avLst/>
            <a:gdLst>
              <a:gd name="T0" fmla="*/ 0 w 1632"/>
              <a:gd name="T1" fmla="*/ 2147483647 h 392"/>
              <a:gd name="T2" fmla="*/ 2147483647 w 1632"/>
              <a:gd name="T3" fmla="*/ 2147483647 h 392"/>
              <a:gd name="T4" fmla="*/ 2147483647 w 1632"/>
              <a:gd name="T5" fmla="*/ 2147483647 h 392"/>
              <a:gd name="T6" fmla="*/ 2147483647 w 1632"/>
              <a:gd name="T7" fmla="*/ 2147483647 h 392"/>
              <a:gd name="T8" fmla="*/ 2147483647 w 1632"/>
              <a:gd name="T9" fmla="*/ 2147483647 h 392"/>
              <a:gd name="T10" fmla="*/ 2147483647 w 1632"/>
              <a:gd name="T11" fmla="*/ 2147483647 h 392"/>
              <a:gd name="T12" fmla="*/ 2147483647 w 1632"/>
              <a:gd name="T13" fmla="*/ 2147483647 h 392"/>
              <a:gd name="T14" fmla="*/ 2147483647 w 1632"/>
              <a:gd name="T15" fmla="*/ 2147483647 h 392"/>
              <a:gd name="T16" fmla="*/ 2147483647 w 1632"/>
              <a:gd name="T17" fmla="*/ 2147483647 h 392"/>
              <a:gd name="T18" fmla="*/ 2147483647 w 1632"/>
              <a:gd name="T19" fmla="*/ 2147483647 h 392"/>
              <a:gd name="T20" fmla="*/ 2147483647 w 1632"/>
              <a:gd name="T21" fmla="*/ 2147483647 h 392"/>
              <a:gd name="T22" fmla="*/ 2147483647 w 1632"/>
              <a:gd name="T23" fmla="*/ 2147483647 h 392"/>
              <a:gd name="T24" fmla="*/ 2147483647 w 1632"/>
              <a:gd name="T25" fmla="*/ 2147483647 h 392"/>
              <a:gd name="T26" fmla="*/ 2147483647 w 1632"/>
              <a:gd name="T27" fmla="*/ 2147483647 h 392"/>
              <a:gd name="T28" fmla="*/ 2147483647 w 1632"/>
              <a:gd name="T29" fmla="*/ 2147483647 h 392"/>
              <a:gd name="T30" fmla="*/ 2147483647 w 1632"/>
              <a:gd name="T31" fmla="*/ 2147483647 h 392"/>
              <a:gd name="T32" fmla="*/ 2147483647 w 1632"/>
              <a:gd name="T33" fmla="*/ 2147483647 h 392"/>
              <a:gd name="T34" fmla="*/ 2147483647 w 1632"/>
              <a:gd name="T35" fmla="*/ 2147483647 h 392"/>
              <a:gd name="T36" fmla="*/ 2147483647 w 1632"/>
              <a:gd name="T37" fmla="*/ 2147483647 h 392"/>
              <a:gd name="T38" fmla="*/ 2147483647 w 1632"/>
              <a:gd name="T39" fmla="*/ 2147483647 h 392"/>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1632"/>
              <a:gd name="T61" fmla="*/ 0 h 392"/>
              <a:gd name="T62" fmla="*/ 1632 w 1632"/>
              <a:gd name="T63" fmla="*/ 392 h 392"/>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1632" h="392">
                <a:moveTo>
                  <a:pt x="0" y="104"/>
                </a:moveTo>
                <a:cubicBezTo>
                  <a:pt x="52" y="84"/>
                  <a:pt x="104" y="64"/>
                  <a:pt x="144" y="56"/>
                </a:cubicBezTo>
                <a:cubicBezTo>
                  <a:pt x="184" y="48"/>
                  <a:pt x="216" y="64"/>
                  <a:pt x="240" y="56"/>
                </a:cubicBezTo>
                <a:cubicBezTo>
                  <a:pt x="264" y="48"/>
                  <a:pt x="272" y="16"/>
                  <a:pt x="288" y="8"/>
                </a:cubicBezTo>
                <a:cubicBezTo>
                  <a:pt x="304" y="0"/>
                  <a:pt x="304" y="0"/>
                  <a:pt x="336" y="8"/>
                </a:cubicBezTo>
                <a:cubicBezTo>
                  <a:pt x="368" y="16"/>
                  <a:pt x="448" y="24"/>
                  <a:pt x="480" y="56"/>
                </a:cubicBezTo>
                <a:cubicBezTo>
                  <a:pt x="512" y="88"/>
                  <a:pt x="496" y="160"/>
                  <a:pt x="528" y="200"/>
                </a:cubicBezTo>
                <a:cubicBezTo>
                  <a:pt x="560" y="240"/>
                  <a:pt x="624" y="280"/>
                  <a:pt x="672" y="296"/>
                </a:cubicBezTo>
                <a:cubicBezTo>
                  <a:pt x="720" y="312"/>
                  <a:pt x="784" y="296"/>
                  <a:pt x="816" y="296"/>
                </a:cubicBezTo>
                <a:cubicBezTo>
                  <a:pt x="848" y="296"/>
                  <a:pt x="840" y="304"/>
                  <a:pt x="864" y="296"/>
                </a:cubicBezTo>
                <a:cubicBezTo>
                  <a:pt x="888" y="288"/>
                  <a:pt x="936" y="256"/>
                  <a:pt x="960" y="248"/>
                </a:cubicBezTo>
                <a:cubicBezTo>
                  <a:pt x="984" y="240"/>
                  <a:pt x="992" y="256"/>
                  <a:pt x="1008" y="248"/>
                </a:cubicBezTo>
                <a:cubicBezTo>
                  <a:pt x="1024" y="240"/>
                  <a:pt x="1032" y="208"/>
                  <a:pt x="1056" y="200"/>
                </a:cubicBezTo>
                <a:cubicBezTo>
                  <a:pt x="1080" y="192"/>
                  <a:pt x="1128" y="200"/>
                  <a:pt x="1152" y="200"/>
                </a:cubicBezTo>
                <a:cubicBezTo>
                  <a:pt x="1176" y="200"/>
                  <a:pt x="1168" y="192"/>
                  <a:pt x="1200" y="200"/>
                </a:cubicBezTo>
                <a:cubicBezTo>
                  <a:pt x="1232" y="208"/>
                  <a:pt x="1312" y="240"/>
                  <a:pt x="1344" y="248"/>
                </a:cubicBezTo>
                <a:cubicBezTo>
                  <a:pt x="1376" y="256"/>
                  <a:pt x="1368" y="240"/>
                  <a:pt x="1392" y="248"/>
                </a:cubicBezTo>
                <a:cubicBezTo>
                  <a:pt x="1416" y="256"/>
                  <a:pt x="1464" y="280"/>
                  <a:pt x="1488" y="296"/>
                </a:cubicBezTo>
                <a:cubicBezTo>
                  <a:pt x="1512" y="312"/>
                  <a:pt x="1512" y="328"/>
                  <a:pt x="1536" y="344"/>
                </a:cubicBezTo>
                <a:cubicBezTo>
                  <a:pt x="1560" y="360"/>
                  <a:pt x="1596" y="376"/>
                  <a:pt x="1632" y="392"/>
                </a:cubicBezTo>
              </a:path>
            </a:pathLst>
          </a:custGeom>
          <a:noFill/>
          <a:ln w="28575">
            <a:solidFill>
              <a:schemeClr val="folHlink"/>
            </a:solidFill>
            <a:round/>
            <a:headEnd/>
            <a:tailEnd/>
          </a:ln>
        </p:spPr>
        <p:txBody>
          <a:bodyPr wrap="none" anchor="ctr"/>
          <a:lstStyle/>
          <a:p>
            <a:endParaRPr lang="el-GR"/>
          </a:p>
        </p:txBody>
      </p:sp>
      <p:sp>
        <p:nvSpPr>
          <p:cNvPr id="7" name="Freeform 7"/>
          <p:cNvSpPr>
            <a:spLocks/>
          </p:cNvSpPr>
          <p:nvPr/>
        </p:nvSpPr>
        <p:spPr bwMode="auto">
          <a:xfrm>
            <a:off x="1347806" y="3757928"/>
            <a:ext cx="3429000" cy="673100"/>
          </a:xfrm>
          <a:custGeom>
            <a:avLst/>
            <a:gdLst>
              <a:gd name="T0" fmla="*/ 0 w 2352"/>
              <a:gd name="T1" fmla="*/ 2147483647 h 424"/>
              <a:gd name="T2" fmla="*/ 2147483647 w 2352"/>
              <a:gd name="T3" fmla="*/ 2147483647 h 424"/>
              <a:gd name="T4" fmla="*/ 2147483647 w 2352"/>
              <a:gd name="T5" fmla="*/ 2147483647 h 424"/>
              <a:gd name="T6" fmla="*/ 2147483647 w 2352"/>
              <a:gd name="T7" fmla="*/ 2147483647 h 424"/>
              <a:gd name="T8" fmla="*/ 2147483647 w 2352"/>
              <a:gd name="T9" fmla="*/ 2147483647 h 424"/>
              <a:gd name="T10" fmla="*/ 2147483647 w 2352"/>
              <a:gd name="T11" fmla="*/ 2147483647 h 424"/>
              <a:gd name="T12" fmla="*/ 2147483647 w 2352"/>
              <a:gd name="T13" fmla="*/ 2147483647 h 424"/>
              <a:gd name="T14" fmla="*/ 2147483647 w 2352"/>
              <a:gd name="T15" fmla="*/ 2147483647 h 424"/>
              <a:gd name="T16" fmla="*/ 2147483647 w 2352"/>
              <a:gd name="T17" fmla="*/ 2147483647 h 424"/>
              <a:gd name="T18" fmla="*/ 2147483647 w 2352"/>
              <a:gd name="T19" fmla="*/ 2147483647 h 424"/>
              <a:gd name="T20" fmla="*/ 2147483647 w 2352"/>
              <a:gd name="T21" fmla="*/ 2147483647 h 424"/>
              <a:gd name="T22" fmla="*/ 2147483647 w 2352"/>
              <a:gd name="T23" fmla="*/ 2147483647 h 424"/>
              <a:gd name="T24" fmla="*/ 2147483647 w 2352"/>
              <a:gd name="T25" fmla="*/ 2147483647 h 424"/>
              <a:gd name="T26" fmla="*/ 2147483647 w 2352"/>
              <a:gd name="T27" fmla="*/ 2147483647 h 424"/>
              <a:gd name="T28" fmla="*/ 2147483647 w 2352"/>
              <a:gd name="T29" fmla="*/ 2147483647 h 424"/>
              <a:gd name="T30" fmla="*/ 2147483647 w 2352"/>
              <a:gd name="T31" fmla="*/ 2147483647 h 424"/>
              <a:gd name="T32" fmla="*/ 2147483647 w 2352"/>
              <a:gd name="T33" fmla="*/ 2147483647 h 424"/>
              <a:gd name="T34" fmla="*/ 2147483647 w 2352"/>
              <a:gd name="T35" fmla="*/ 2147483647 h 424"/>
              <a:gd name="T36" fmla="*/ 2147483647 w 2352"/>
              <a:gd name="T37" fmla="*/ 2147483647 h 424"/>
              <a:gd name="T38" fmla="*/ 2147483647 w 2352"/>
              <a:gd name="T39" fmla="*/ 2147483647 h 424"/>
              <a:gd name="T40" fmla="*/ 2147483647 w 2352"/>
              <a:gd name="T41" fmla="*/ 2147483647 h 424"/>
              <a:gd name="T42" fmla="*/ 2147483647 w 2352"/>
              <a:gd name="T43" fmla="*/ 2147483647 h 424"/>
              <a:gd name="T44" fmla="*/ 2147483647 w 2352"/>
              <a:gd name="T45" fmla="*/ 2147483647 h 424"/>
              <a:gd name="T46" fmla="*/ 2147483647 w 2352"/>
              <a:gd name="T47" fmla="*/ 2147483647 h 424"/>
              <a:gd name="T48" fmla="*/ 2147483647 w 2352"/>
              <a:gd name="T49" fmla="*/ 2147483647 h 424"/>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2352"/>
              <a:gd name="T76" fmla="*/ 0 h 424"/>
              <a:gd name="T77" fmla="*/ 2352 w 2352"/>
              <a:gd name="T78" fmla="*/ 424 h 424"/>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2352" h="424">
                <a:moveTo>
                  <a:pt x="0" y="160"/>
                </a:moveTo>
                <a:cubicBezTo>
                  <a:pt x="32" y="140"/>
                  <a:pt x="64" y="120"/>
                  <a:pt x="96" y="112"/>
                </a:cubicBezTo>
                <a:cubicBezTo>
                  <a:pt x="128" y="104"/>
                  <a:pt x="168" y="112"/>
                  <a:pt x="192" y="112"/>
                </a:cubicBezTo>
                <a:cubicBezTo>
                  <a:pt x="216" y="112"/>
                  <a:pt x="224" y="104"/>
                  <a:pt x="240" y="112"/>
                </a:cubicBezTo>
                <a:cubicBezTo>
                  <a:pt x="256" y="120"/>
                  <a:pt x="272" y="160"/>
                  <a:pt x="288" y="160"/>
                </a:cubicBezTo>
                <a:cubicBezTo>
                  <a:pt x="304" y="160"/>
                  <a:pt x="312" y="136"/>
                  <a:pt x="336" y="112"/>
                </a:cubicBezTo>
                <a:cubicBezTo>
                  <a:pt x="360" y="88"/>
                  <a:pt x="400" y="32"/>
                  <a:pt x="432" y="16"/>
                </a:cubicBezTo>
                <a:cubicBezTo>
                  <a:pt x="464" y="0"/>
                  <a:pt x="496" y="8"/>
                  <a:pt x="528" y="16"/>
                </a:cubicBezTo>
                <a:cubicBezTo>
                  <a:pt x="560" y="24"/>
                  <a:pt x="592" y="56"/>
                  <a:pt x="624" y="64"/>
                </a:cubicBezTo>
                <a:cubicBezTo>
                  <a:pt x="656" y="72"/>
                  <a:pt x="696" y="56"/>
                  <a:pt x="720" y="64"/>
                </a:cubicBezTo>
                <a:cubicBezTo>
                  <a:pt x="744" y="72"/>
                  <a:pt x="744" y="88"/>
                  <a:pt x="768" y="112"/>
                </a:cubicBezTo>
                <a:cubicBezTo>
                  <a:pt x="792" y="136"/>
                  <a:pt x="832" y="192"/>
                  <a:pt x="864" y="208"/>
                </a:cubicBezTo>
                <a:cubicBezTo>
                  <a:pt x="896" y="224"/>
                  <a:pt x="920" y="208"/>
                  <a:pt x="960" y="208"/>
                </a:cubicBezTo>
                <a:cubicBezTo>
                  <a:pt x="1000" y="208"/>
                  <a:pt x="1064" y="208"/>
                  <a:pt x="1104" y="208"/>
                </a:cubicBezTo>
                <a:cubicBezTo>
                  <a:pt x="1144" y="208"/>
                  <a:pt x="1176" y="216"/>
                  <a:pt x="1200" y="208"/>
                </a:cubicBezTo>
                <a:cubicBezTo>
                  <a:pt x="1224" y="200"/>
                  <a:pt x="1224" y="176"/>
                  <a:pt x="1248" y="160"/>
                </a:cubicBezTo>
                <a:cubicBezTo>
                  <a:pt x="1272" y="144"/>
                  <a:pt x="1312" y="120"/>
                  <a:pt x="1344" y="112"/>
                </a:cubicBezTo>
                <a:cubicBezTo>
                  <a:pt x="1376" y="104"/>
                  <a:pt x="1384" y="112"/>
                  <a:pt x="1440" y="112"/>
                </a:cubicBezTo>
                <a:cubicBezTo>
                  <a:pt x="1496" y="112"/>
                  <a:pt x="1624" y="104"/>
                  <a:pt x="1680" y="112"/>
                </a:cubicBezTo>
                <a:cubicBezTo>
                  <a:pt x="1736" y="120"/>
                  <a:pt x="1736" y="152"/>
                  <a:pt x="1776" y="160"/>
                </a:cubicBezTo>
                <a:cubicBezTo>
                  <a:pt x="1816" y="168"/>
                  <a:pt x="1872" y="144"/>
                  <a:pt x="1920" y="160"/>
                </a:cubicBezTo>
                <a:cubicBezTo>
                  <a:pt x="1968" y="176"/>
                  <a:pt x="2024" y="216"/>
                  <a:pt x="2064" y="256"/>
                </a:cubicBezTo>
                <a:cubicBezTo>
                  <a:pt x="2104" y="296"/>
                  <a:pt x="2128" y="376"/>
                  <a:pt x="2160" y="400"/>
                </a:cubicBezTo>
                <a:cubicBezTo>
                  <a:pt x="2192" y="424"/>
                  <a:pt x="2224" y="400"/>
                  <a:pt x="2256" y="400"/>
                </a:cubicBezTo>
                <a:cubicBezTo>
                  <a:pt x="2288" y="400"/>
                  <a:pt x="2320" y="400"/>
                  <a:pt x="2352" y="400"/>
                </a:cubicBezTo>
              </a:path>
            </a:pathLst>
          </a:custGeom>
          <a:noFill/>
          <a:ln w="28575">
            <a:solidFill>
              <a:schemeClr val="tx2"/>
            </a:solidFill>
            <a:round/>
            <a:headEnd/>
            <a:tailEnd/>
          </a:ln>
        </p:spPr>
        <p:txBody>
          <a:bodyPr wrap="none" anchor="ctr"/>
          <a:lstStyle/>
          <a:p>
            <a:endParaRPr lang="el-GR"/>
          </a:p>
        </p:txBody>
      </p:sp>
      <p:sp>
        <p:nvSpPr>
          <p:cNvPr id="8" name="Text Box 8"/>
          <p:cNvSpPr txBox="1">
            <a:spLocks noChangeArrowheads="1"/>
          </p:cNvSpPr>
          <p:nvPr/>
        </p:nvSpPr>
        <p:spPr bwMode="auto">
          <a:xfrm>
            <a:off x="2308243" y="4762815"/>
            <a:ext cx="652743" cy="338554"/>
          </a:xfrm>
          <a:prstGeom prst="rect">
            <a:avLst/>
          </a:prstGeom>
          <a:noFill/>
          <a:ln w="9525">
            <a:noFill/>
            <a:miter lim="800000"/>
            <a:headEnd/>
            <a:tailEnd/>
          </a:ln>
        </p:spPr>
        <p:txBody>
          <a:bodyPr wrap="none">
            <a:spAutoFit/>
          </a:bodyPr>
          <a:lstStyle/>
          <a:p>
            <a:pPr eaLnBrk="0" hangingPunct="0"/>
            <a:r>
              <a:rPr lang="en-US" sz="1600" dirty="0" smtClean="0">
                <a:latin typeface="Comic Sans MS" pitchFamily="66" charset="0"/>
              </a:rPr>
              <a:t>Time</a:t>
            </a:r>
            <a:endParaRPr lang="en-US" sz="1600" dirty="0">
              <a:latin typeface="Comic Sans MS" pitchFamily="66" charset="0"/>
            </a:endParaRPr>
          </a:p>
        </p:txBody>
      </p:sp>
      <p:sp>
        <p:nvSpPr>
          <p:cNvPr id="9" name="Text Box 9"/>
          <p:cNvSpPr txBox="1">
            <a:spLocks noChangeArrowheads="1"/>
          </p:cNvSpPr>
          <p:nvPr/>
        </p:nvSpPr>
        <p:spPr bwMode="auto">
          <a:xfrm rot="16200000">
            <a:off x="390543" y="3945838"/>
            <a:ext cx="1498600" cy="338554"/>
          </a:xfrm>
          <a:prstGeom prst="rect">
            <a:avLst/>
          </a:prstGeom>
          <a:noFill/>
          <a:ln w="9525">
            <a:noFill/>
            <a:miter lim="800000"/>
            <a:headEnd/>
            <a:tailEnd/>
          </a:ln>
        </p:spPr>
        <p:txBody>
          <a:bodyPr>
            <a:spAutoFit/>
          </a:bodyPr>
          <a:lstStyle/>
          <a:p>
            <a:pPr eaLnBrk="0" hangingPunct="0"/>
            <a:r>
              <a:rPr lang="en-US" sz="1600" dirty="0" smtClean="0">
                <a:latin typeface="Comic Sans MS" pitchFamily="66" charset="0"/>
              </a:rPr>
              <a:t>Temperature</a:t>
            </a:r>
            <a:endParaRPr lang="en-US" sz="1600" dirty="0">
              <a:latin typeface="Comic Sans MS" pitchFamily="66" charset="0"/>
            </a:endParaRPr>
          </a:p>
        </p:txBody>
      </p:sp>
      <p:sp>
        <p:nvSpPr>
          <p:cNvPr id="10" name="Line 10"/>
          <p:cNvSpPr>
            <a:spLocks noChangeShapeType="1"/>
          </p:cNvSpPr>
          <p:nvPr/>
        </p:nvSpPr>
        <p:spPr bwMode="auto">
          <a:xfrm>
            <a:off x="5767406" y="3326128"/>
            <a:ext cx="0" cy="1447800"/>
          </a:xfrm>
          <a:prstGeom prst="line">
            <a:avLst/>
          </a:prstGeom>
          <a:noFill/>
          <a:ln w="9525">
            <a:solidFill>
              <a:schemeClr val="tx1"/>
            </a:solidFill>
            <a:round/>
            <a:headEnd type="triangle" w="med" len="med"/>
            <a:tailEnd/>
          </a:ln>
        </p:spPr>
        <p:txBody>
          <a:bodyPr wrap="none" anchor="ctr"/>
          <a:lstStyle/>
          <a:p>
            <a:endParaRPr lang="el-GR"/>
          </a:p>
        </p:txBody>
      </p:sp>
      <p:sp>
        <p:nvSpPr>
          <p:cNvPr id="11" name="Line 11"/>
          <p:cNvSpPr>
            <a:spLocks noChangeShapeType="1"/>
          </p:cNvSpPr>
          <p:nvPr/>
        </p:nvSpPr>
        <p:spPr bwMode="auto">
          <a:xfrm rot="5400000">
            <a:off x="6491306" y="4050028"/>
            <a:ext cx="0" cy="1447800"/>
          </a:xfrm>
          <a:prstGeom prst="line">
            <a:avLst/>
          </a:prstGeom>
          <a:noFill/>
          <a:ln w="9525">
            <a:solidFill>
              <a:schemeClr val="tx1"/>
            </a:solidFill>
            <a:round/>
            <a:headEnd type="triangle" w="med" len="med"/>
            <a:tailEnd/>
          </a:ln>
        </p:spPr>
        <p:txBody>
          <a:bodyPr wrap="none" anchor="ctr"/>
          <a:lstStyle/>
          <a:p>
            <a:endParaRPr lang="el-GR"/>
          </a:p>
        </p:txBody>
      </p:sp>
      <p:sp>
        <p:nvSpPr>
          <p:cNvPr id="12" name="Line 12"/>
          <p:cNvSpPr>
            <a:spLocks noChangeShapeType="1"/>
          </p:cNvSpPr>
          <p:nvPr/>
        </p:nvSpPr>
        <p:spPr bwMode="auto">
          <a:xfrm flipV="1">
            <a:off x="5843606" y="3478528"/>
            <a:ext cx="1219200" cy="1066800"/>
          </a:xfrm>
          <a:prstGeom prst="line">
            <a:avLst/>
          </a:prstGeom>
          <a:noFill/>
          <a:ln w="28575" cap="rnd">
            <a:solidFill>
              <a:schemeClr val="tx2"/>
            </a:solidFill>
            <a:prstDash val="sysDot"/>
            <a:round/>
            <a:headEnd/>
            <a:tailEnd/>
          </a:ln>
        </p:spPr>
        <p:txBody>
          <a:bodyPr wrap="none" anchor="ctr"/>
          <a:lstStyle/>
          <a:p>
            <a:endParaRPr lang="el-GR"/>
          </a:p>
        </p:txBody>
      </p:sp>
      <p:sp>
        <p:nvSpPr>
          <p:cNvPr id="13" name="Oval 13"/>
          <p:cNvSpPr>
            <a:spLocks noChangeArrowheads="1"/>
          </p:cNvSpPr>
          <p:nvPr/>
        </p:nvSpPr>
        <p:spPr bwMode="auto">
          <a:xfrm>
            <a:off x="5919806" y="43167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4" name="Oval 14"/>
          <p:cNvSpPr>
            <a:spLocks noChangeArrowheads="1"/>
          </p:cNvSpPr>
          <p:nvPr/>
        </p:nvSpPr>
        <p:spPr bwMode="auto">
          <a:xfrm>
            <a:off x="6758006" y="35547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5" name="Oval 15"/>
          <p:cNvSpPr>
            <a:spLocks noChangeArrowheads="1"/>
          </p:cNvSpPr>
          <p:nvPr/>
        </p:nvSpPr>
        <p:spPr bwMode="auto">
          <a:xfrm>
            <a:off x="6072206" y="41643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6" name="Oval 16"/>
          <p:cNvSpPr>
            <a:spLocks noChangeArrowheads="1"/>
          </p:cNvSpPr>
          <p:nvPr/>
        </p:nvSpPr>
        <p:spPr bwMode="auto">
          <a:xfrm>
            <a:off x="6224606" y="41643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7" name="Oval 17"/>
          <p:cNvSpPr>
            <a:spLocks noChangeArrowheads="1"/>
          </p:cNvSpPr>
          <p:nvPr/>
        </p:nvSpPr>
        <p:spPr bwMode="auto">
          <a:xfrm>
            <a:off x="6529406" y="38595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8" name="Oval 18"/>
          <p:cNvSpPr>
            <a:spLocks noChangeArrowheads="1"/>
          </p:cNvSpPr>
          <p:nvPr/>
        </p:nvSpPr>
        <p:spPr bwMode="auto">
          <a:xfrm>
            <a:off x="6681806" y="37071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19" name="Oval 19"/>
          <p:cNvSpPr>
            <a:spLocks noChangeArrowheads="1"/>
          </p:cNvSpPr>
          <p:nvPr/>
        </p:nvSpPr>
        <p:spPr bwMode="auto">
          <a:xfrm>
            <a:off x="6910406" y="36309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sp>
        <p:nvSpPr>
          <p:cNvPr id="20" name="Text Box 20"/>
          <p:cNvSpPr txBox="1">
            <a:spLocks noChangeArrowheads="1"/>
          </p:cNvSpPr>
          <p:nvPr/>
        </p:nvSpPr>
        <p:spPr bwMode="auto">
          <a:xfrm>
            <a:off x="4014806" y="3173728"/>
            <a:ext cx="588962" cy="336550"/>
          </a:xfrm>
          <a:prstGeom prst="rect">
            <a:avLst/>
          </a:prstGeom>
          <a:noFill/>
          <a:ln w="9525">
            <a:noFill/>
            <a:miter lim="800000"/>
            <a:headEnd/>
            <a:tailEnd/>
          </a:ln>
        </p:spPr>
        <p:txBody>
          <a:bodyPr wrap="none">
            <a:spAutoFit/>
          </a:bodyPr>
          <a:lstStyle/>
          <a:p>
            <a:pPr eaLnBrk="0" hangingPunct="0"/>
            <a:r>
              <a:rPr lang="en-US" sz="1600">
                <a:solidFill>
                  <a:srgbClr val="FF5050"/>
                </a:solidFill>
                <a:latin typeface="Comic Sans MS" pitchFamily="66" charset="0"/>
              </a:rPr>
              <a:t>x</a:t>
            </a:r>
            <a:r>
              <a:rPr lang="en-US" sz="1600" baseline="-25000">
                <a:solidFill>
                  <a:srgbClr val="FF5050"/>
                </a:solidFill>
                <a:latin typeface="Comic Sans MS" pitchFamily="66" charset="0"/>
              </a:rPr>
              <a:t>i</a:t>
            </a:r>
            <a:r>
              <a:rPr lang="en-US" sz="1600">
                <a:solidFill>
                  <a:srgbClr val="FF5050"/>
                </a:solidFill>
                <a:latin typeface="Comic Sans MS" pitchFamily="66" charset="0"/>
              </a:rPr>
              <a:t>(t)</a:t>
            </a:r>
          </a:p>
        </p:txBody>
      </p:sp>
      <p:sp>
        <p:nvSpPr>
          <p:cNvPr id="21" name="Text Box 21"/>
          <p:cNvSpPr txBox="1">
            <a:spLocks noChangeArrowheads="1"/>
          </p:cNvSpPr>
          <p:nvPr/>
        </p:nvSpPr>
        <p:spPr bwMode="auto">
          <a:xfrm>
            <a:off x="4006868" y="3478528"/>
            <a:ext cx="604838" cy="336550"/>
          </a:xfrm>
          <a:prstGeom prst="rect">
            <a:avLst/>
          </a:prstGeom>
          <a:noFill/>
          <a:ln w="9525">
            <a:noFill/>
            <a:miter lim="800000"/>
            <a:headEnd/>
            <a:tailEnd/>
          </a:ln>
        </p:spPr>
        <p:txBody>
          <a:bodyPr wrap="none">
            <a:spAutoFit/>
          </a:bodyPr>
          <a:lstStyle/>
          <a:p>
            <a:pPr eaLnBrk="0" hangingPunct="0"/>
            <a:r>
              <a:rPr lang="en-US" sz="1600">
                <a:solidFill>
                  <a:schemeClr val="folHlink"/>
                </a:solidFill>
                <a:latin typeface="Comic Sans MS" pitchFamily="66" charset="0"/>
              </a:rPr>
              <a:t>x</a:t>
            </a:r>
            <a:r>
              <a:rPr lang="en-US" sz="1600" baseline="-25000">
                <a:solidFill>
                  <a:schemeClr val="folHlink"/>
                </a:solidFill>
                <a:latin typeface="Comic Sans MS" pitchFamily="66" charset="0"/>
              </a:rPr>
              <a:t>j</a:t>
            </a:r>
            <a:r>
              <a:rPr lang="en-US" sz="1600">
                <a:solidFill>
                  <a:schemeClr val="folHlink"/>
                </a:solidFill>
                <a:latin typeface="Comic Sans MS" pitchFamily="66" charset="0"/>
              </a:rPr>
              <a:t>(t)</a:t>
            </a:r>
          </a:p>
        </p:txBody>
      </p:sp>
      <p:sp>
        <p:nvSpPr>
          <p:cNvPr id="22" name="Line 23"/>
          <p:cNvSpPr>
            <a:spLocks noChangeShapeType="1"/>
          </p:cNvSpPr>
          <p:nvPr/>
        </p:nvSpPr>
        <p:spPr bwMode="auto">
          <a:xfrm flipV="1">
            <a:off x="3430606" y="3934140"/>
            <a:ext cx="0" cy="835025"/>
          </a:xfrm>
          <a:prstGeom prst="line">
            <a:avLst/>
          </a:prstGeom>
          <a:noFill/>
          <a:ln w="9525">
            <a:solidFill>
              <a:schemeClr val="tx1"/>
            </a:solidFill>
            <a:round/>
            <a:headEnd/>
            <a:tailEnd/>
          </a:ln>
        </p:spPr>
        <p:txBody>
          <a:bodyPr wrap="none" anchor="ctr"/>
          <a:lstStyle/>
          <a:p>
            <a:endParaRPr lang="el-GR"/>
          </a:p>
        </p:txBody>
      </p:sp>
      <p:sp>
        <p:nvSpPr>
          <p:cNvPr id="23" name="Oval 24"/>
          <p:cNvSpPr>
            <a:spLocks noChangeArrowheads="1"/>
          </p:cNvSpPr>
          <p:nvPr/>
        </p:nvSpPr>
        <p:spPr bwMode="auto">
          <a:xfrm>
            <a:off x="6491306" y="4050028"/>
            <a:ext cx="76200" cy="76200"/>
          </a:xfrm>
          <a:prstGeom prst="ellipse">
            <a:avLst/>
          </a:prstGeom>
          <a:solidFill>
            <a:schemeClr val="folHlink"/>
          </a:solidFill>
          <a:ln w="9525">
            <a:solidFill>
              <a:schemeClr val="folHlink"/>
            </a:solidFill>
            <a:round/>
            <a:headEnd/>
            <a:tailEnd/>
          </a:ln>
        </p:spPr>
        <p:txBody>
          <a:bodyPr wrap="none" anchor="ctr"/>
          <a:lstStyle/>
          <a:p>
            <a:pPr eaLnBrk="0" hangingPunct="0"/>
            <a:endParaRPr lang="el-GR" sz="1600">
              <a:latin typeface="Comic Sans MS" pitchFamily="66" charset="0"/>
            </a:endParaRPr>
          </a:p>
        </p:txBody>
      </p:sp>
      <p:grpSp>
        <p:nvGrpSpPr>
          <p:cNvPr id="24" name="Group 25"/>
          <p:cNvGrpSpPr>
            <a:grpSpLocks/>
          </p:cNvGrpSpPr>
          <p:nvPr/>
        </p:nvGrpSpPr>
        <p:grpSpPr bwMode="auto">
          <a:xfrm>
            <a:off x="5202256" y="3916678"/>
            <a:ext cx="1549400" cy="1171575"/>
            <a:chOff x="3203" y="2425"/>
            <a:chExt cx="976" cy="738"/>
          </a:xfrm>
        </p:grpSpPr>
        <p:grpSp>
          <p:nvGrpSpPr>
            <p:cNvPr id="25" name="Group 26"/>
            <p:cNvGrpSpPr>
              <a:grpSpLocks/>
            </p:cNvGrpSpPr>
            <p:nvPr/>
          </p:nvGrpSpPr>
          <p:grpSpPr bwMode="auto">
            <a:xfrm>
              <a:off x="3560" y="2533"/>
              <a:ext cx="486" cy="432"/>
              <a:chOff x="3217" y="2064"/>
              <a:chExt cx="486" cy="432"/>
            </a:xfrm>
          </p:grpSpPr>
          <p:sp>
            <p:nvSpPr>
              <p:cNvPr id="28" name="Line 27"/>
              <p:cNvSpPr>
                <a:spLocks noChangeShapeType="1"/>
              </p:cNvSpPr>
              <p:nvPr/>
            </p:nvSpPr>
            <p:spPr bwMode="auto">
              <a:xfrm>
                <a:off x="3696" y="2064"/>
                <a:ext cx="0" cy="432"/>
              </a:xfrm>
              <a:prstGeom prst="line">
                <a:avLst/>
              </a:prstGeom>
              <a:noFill/>
              <a:ln w="9525">
                <a:solidFill>
                  <a:schemeClr val="tx1"/>
                </a:solidFill>
                <a:prstDash val="dash"/>
                <a:round/>
                <a:headEnd/>
                <a:tailEnd/>
              </a:ln>
            </p:spPr>
            <p:txBody>
              <a:bodyPr wrap="none" anchor="ctr"/>
              <a:lstStyle/>
              <a:p>
                <a:endParaRPr lang="el-GR"/>
              </a:p>
            </p:txBody>
          </p:sp>
          <p:sp>
            <p:nvSpPr>
              <p:cNvPr id="29" name="Line 28"/>
              <p:cNvSpPr>
                <a:spLocks noChangeShapeType="1"/>
              </p:cNvSpPr>
              <p:nvPr/>
            </p:nvSpPr>
            <p:spPr bwMode="auto">
              <a:xfrm flipH="1">
                <a:off x="3217" y="2066"/>
                <a:ext cx="486" cy="0"/>
              </a:xfrm>
              <a:prstGeom prst="line">
                <a:avLst/>
              </a:prstGeom>
              <a:noFill/>
              <a:ln w="9525">
                <a:solidFill>
                  <a:schemeClr val="tx1"/>
                </a:solidFill>
                <a:prstDash val="dash"/>
                <a:round/>
                <a:headEnd/>
                <a:tailEnd/>
              </a:ln>
            </p:spPr>
            <p:txBody>
              <a:bodyPr wrap="none" anchor="ctr"/>
              <a:lstStyle/>
              <a:p>
                <a:endParaRPr lang="el-GR"/>
              </a:p>
            </p:txBody>
          </p:sp>
        </p:grpSp>
        <p:sp>
          <p:nvSpPr>
            <p:cNvPr id="26" name="Text Box 29"/>
            <p:cNvSpPr txBox="1">
              <a:spLocks noChangeArrowheads="1"/>
            </p:cNvSpPr>
            <p:nvPr/>
          </p:nvSpPr>
          <p:spPr bwMode="auto">
            <a:xfrm>
              <a:off x="3808" y="2951"/>
              <a:ext cx="371" cy="212"/>
            </a:xfrm>
            <a:prstGeom prst="rect">
              <a:avLst/>
            </a:prstGeom>
            <a:noFill/>
            <a:ln w="9525">
              <a:noFill/>
              <a:miter lim="800000"/>
              <a:headEnd/>
              <a:tailEnd/>
            </a:ln>
          </p:spPr>
          <p:txBody>
            <a:bodyPr wrap="none">
              <a:spAutoFit/>
            </a:bodyPr>
            <a:lstStyle/>
            <a:p>
              <a:pPr eaLnBrk="0" hangingPunct="0"/>
              <a:r>
                <a:rPr lang="en-US" sz="1600">
                  <a:solidFill>
                    <a:srgbClr val="FF5050"/>
                  </a:solidFill>
                  <a:latin typeface="Comic Sans MS" pitchFamily="66" charset="0"/>
                </a:rPr>
                <a:t>x</a:t>
              </a:r>
              <a:r>
                <a:rPr lang="en-US" sz="1600" baseline="-25000">
                  <a:solidFill>
                    <a:srgbClr val="FF5050"/>
                  </a:solidFill>
                  <a:latin typeface="Comic Sans MS" pitchFamily="66" charset="0"/>
                </a:rPr>
                <a:t>i</a:t>
              </a:r>
              <a:r>
                <a:rPr lang="en-US" sz="1600">
                  <a:solidFill>
                    <a:srgbClr val="FF5050"/>
                  </a:solidFill>
                  <a:latin typeface="Comic Sans MS" pitchFamily="66" charset="0"/>
                </a:rPr>
                <a:t>(t)</a:t>
              </a:r>
            </a:p>
          </p:txBody>
        </p:sp>
        <p:sp>
          <p:nvSpPr>
            <p:cNvPr id="27" name="Text Box 30"/>
            <p:cNvSpPr txBox="1">
              <a:spLocks noChangeArrowheads="1"/>
            </p:cNvSpPr>
            <p:nvPr/>
          </p:nvSpPr>
          <p:spPr bwMode="auto">
            <a:xfrm>
              <a:off x="3203" y="2425"/>
              <a:ext cx="381" cy="212"/>
            </a:xfrm>
            <a:prstGeom prst="rect">
              <a:avLst/>
            </a:prstGeom>
            <a:noFill/>
            <a:ln w="9525">
              <a:noFill/>
              <a:miter lim="800000"/>
              <a:headEnd/>
              <a:tailEnd/>
            </a:ln>
          </p:spPr>
          <p:txBody>
            <a:bodyPr wrap="none">
              <a:spAutoFit/>
            </a:bodyPr>
            <a:lstStyle/>
            <a:p>
              <a:pPr eaLnBrk="0" hangingPunct="0"/>
              <a:r>
                <a:rPr lang="en-US" sz="1600">
                  <a:solidFill>
                    <a:schemeClr val="folHlink"/>
                  </a:solidFill>
                  <a:latin typeface="Comic Sans MS" pitchFamily="66" charset="0"/>
                </a:rPr>
                <a:t>x</a:t>
              </a:r>
              <a:r>
                <a:rPr lang="en-US" sz="1600" baseline="-25000">
                  <a:solidFill>
                    <a:schemeClr val="folHlink"/>
                  </a:solidFill>
                  <a:latin typeface="Comic Sans MS" pitchFamily="66" charset="0"/>
                </a:rPr>
                <a:t>j</a:t>
              </a:r>
              <a:r>
                <a:rPr lang="en-US" sz="1600">
                  <a:solidFill>
                    <a:schemeClr val="folHlink"/>
                  </a:solidFill>
                  <a:latin typeface="Comic Sans MS" pitchFamily="66" charset="0"/>
                </a:rPr>
                <a:t>(t)</a:t>
              </a:r>
            </a:p>
          </p:txBody>
        </p:sp>
      </p:grpSp>
      <p:sp>
        <p:nvSpPr>
          <p:cNvPr id="30" name="Rectangle 6"/>
          <p:cNvSpPr>
            <a:spLocks noGrp="1" noChangeArrowheads="1"/>
          </p:cNvSpPr>
          <p:nvPr>
            <p:ph type="sldNum" sz="quarter" idx="12"/>
          </p:nvPr>
        </p:nvSpPr>
        <p:spPr>
          <a:xfrm>
            <a:off x="6643702" y="6381750"/>
            <a:ext cx="2133600" cy="476250"/>
          </a:xfrm>
          <a:ln/>
        </p:spPr>
        <p:txBody>
          <a:bodyPr/>
          <a:lstStyle>
            <a:lvl1pPr>
              <a:defRPr/>
            </a:lvl1pPr>
          </a:lstStyle>
          <a:p>
            <a:pPr>
              <a:defRPr/>
            </a:pPr>
            <a:fld id="{859730B5-CD79-41B2-A4DC-BFF1EA99A8E0}" type="slidenum">
              <a:rPr lang="el-GR"/>
              <a:pPr>
                <a:defRPr/>
              </a:pPr>
              <a:t>38</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7" presetClass="entr" presetSubtype="4" fill="hold" grpId="0" nodeType="clickEffect">
                                  <p:stCondLst>
                                    <p:cond delay="0"/>
                                  </p:stCondLst>
                                  <p:childTnLst>
                                    <p:set>
                                      <p:cBhvr>
                                        <p:cTn id="6" dur="1" fill="hold">
                                          <p:stCondLst>
                                            <p:cond delay="0"/>
                                          </p:stCondLst>
                                        </p:cTn>
                                        <p:tgtEl>
                                          <p:spTgt spid="22"/>
                                        </p:tgtEl>
                                        <p:attrNameLst>
                                          <p:attrName>style.visibility</p:attrName>
                                        </p:attrNameLst>
                                      </p:cBhvr>
                                      <p:to>
                                        <p:strVal val="visible"/>
                                      </p:to>
                                    </p:set>
                                    <p:anim calcmode="lin" valueType="num">
                                      <p:cBhvr>
                                        <p:cTn id="7" dur="500" fill="hold"/>
                                        <p:tgtEl>
                                          <p:spTgt spid="22"/>
                                        </p:tgtEl>
                                        <p:attrNameLst>
                                          <p:attrName>ppt_x</p:attrName>
                                        </p:attrNameLst>
                                      </p:cBhvr>
                                      <p:tavLst>
                                        <p:tav tm="0">
                                          <p:val>
                                            <p:strVal val="#ppt_x"/>
                                          </p:val>
                                        </p:tav>
                                        <p:tav tm="100000">
                                          <p:val>
                                            <p:strVal val="#ppt_x"/>
                                          </p:val>
                                        </p:tav>
                                      </p:tavLst>
                                    </p:anim>
                                    <p:anim calcmode="lin" valueType="num">
                                      <p:cBhvr>
                                        <p:cTn id="8" dur="500" fill="hold"/>
                                        <p:tgtEl>
                                          <p:spTgt spid="22"/>
                                        </p:tgtEl>
                                        <p:attrNameLst>
                                          <p:attrName>ppt_y</p:attrName>
                                        </p:attrNameLst>
                                      </p:cBhvr>
                                      <p:tavLst>
                                        <p:tav tm="0">
                                          <p:val>
                                            <p:strVal val="#ppt_y+#ppt_h/2"/>
                                          </p:val>
                                        </p:tav>
                                        <p:tav tm="100000">
                                          <p:val>
                                            <p:strVal val="#ppt_y"/>
                                          </p:val>
                                        </p:tav>
                                      </p:tavLst>
                                    </p:anim>
                                    <p:anim calcmode="lin" valueType="num">
                                      <p:cBhvr>
                                        <p:cTn id="9" dur="500" fill="hold"/>
                                        <p:tgtEl>
                                          <p:spTgt spid="22"/>
                                        </p:tgtEl>
                                        <p:attrNameLst>
                                          <p:attrName>ppt_w</p:attrName>
                                        </p:attrNameLst>
                                      </p:cBhvr>
                                      <p:tavLst>
                                        <p:tav tm="0">
                                          <p:val>
                                            <p:strVal val="#ppt_w"/>
                                          </p:val>
                                        </p:tav>
                                        <p:tav tm="100000">
                                          <p:val>
                                            <p:strVal val="#ppt_w"/>
                                          </p:val>
                                        </p:tav>
                                      </p:tavLst>
                                    </p:anim>
                                    <p:anim calcmode="lin" valueType="num">
                                      <p:cBhvr>
                                        <p:cTn id="10" dur="500" fill="hold"/>
                                        <p:tgtEl>
                                          <p:spTgt spid="22"/>
                                        </p:tgtEl>
                                        <p:attrNameLst>
                                          <p:attrName>ppt_h</p:attrName>
                                        </p:attrNameLst>
                                      </p:cBhvr>
                                      <p:tavLst>
                                        <p:tav tm="0">
                                          <p:val>
                                            <p:fltVal val="0"/>
                                          </p:val>
                                        </p:tav>
                                        <p:tav tm="100000">
                                          <p:val>
                                            <p:strVal val="#ppt_h"/>
                                          </p:val>
                                        </p:tav>
                                      </p:tavLst>
                                    </p:anim>
                                  </p:childTnLst>
                                </p:cTn>
                              </p:par>
                            </p:childTnLst>
                          </p:cTn>
                        </p:par>
                      </p:childTnLst>
                    </p:cTn>
                  </p:par>
                  <p:par>
                    <p:cTn id="11" fill="hold">
                      <p:stCondLst>
                        <p:cond delay="indefinite"/>
                      </p:stCondLst>
                      <p:childTnLst>
                        <p:par>
                          <p:cTn id="12" fill="hold">
                            <p:stCondLst>
                              <p:cond delay="0"/>
                            </p:stCondLst>
                            <p:childTnLst>
                              <p:par>
                                <p:cTn id="13" presetID="17" presetClass="entr" presetSubtype="10" fill="hold" nodeType="clickEffect">
                                  <p:stCondLst>
                                    <p:cond delay="0"/>
                                  </p:stCondLst>
                                  <p:childTnLst>
                                    <p:set>
                                      <p:cBhvr>
                                        <p:cTn id="14" dur="1" fill="hold">
                                          <p:stCondLst>
                                            <p:cond delay="0"/>
                                          </p:stCondLst>
                                        </p:cTn>
                                        <p:tgtEl>
                                          <p:spTgt spid="24"/>
                                        </p:tgtEl>
                                        <p:attrNameLst>
                                          <p:attrName>style.visibility</p:attrName>
                                        </p:attrNameLst>
                                      </p:cBhvr>
                                      <p:to>
                                        <p:strVal val="visible"/>
                                      </p:to>
                                    </p:set>
                                    <p:anim calcmode="lin" valueType="num">
                                      <p:cBhvr>
                                        <p:cTn id="15" dur="500" fill="hold"/>
                                        <p:tgtEl>
                                          <p:spTgt spid="24"/>
                                        </p:tgtEl>
                                        <p:attrNameLst>
                                          <p:attrName>ppt_w</p:attrName>
                                        </p:attrNameLst>
                                      </p:cBhvr>
                                      <p:tavLst>
                                        <p:tav tm="0">
                                          <p:val>
                                            <p:fltVal val="0"/>
                                          </p:val>
                                        </p:tav>
                                        <p:tav tm="100000">
                                          <p:val>
                                            <p:strVal val="#ppt_w"/>
                                          </p:val>
                                        </p:tav>
                                      </p:tavLst>
                                    </p:anim>
                                    <p:anim calcmode="lin" valueType="num">
                                      <p:cBhvr>
                                        <p:cTn id="16" dur="500" fill="hold"/>
                                        <p:tgtEl>
                                          <p:spTgt spid="24"/>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body" idx="1"/>
          </p:nvPr>
        </p:nvSpPr>
        <p:spPr>
          <a:xfrm>
            <a:off x="457200" y="1571612"/>
            <a:ext cx="8229600" cy="4525963"/>
          </a:xfrm>
        </p:spPr>
        <p:txBody>
          <a:bodyPr/>
          <a:lstStyle/>
          <a:p>
            <a:pPr eaLnBrk="1" hangingPunct="1">
              <a:lnSpc>
                <a:spcPct val="80000"/>
              </a:lnSpc>
            </a:pPr>
            <a:r>
              <a:rPr lang="en-US" sz="2000" dirty="0" smtClean="0"/>
              <a:t>In TAG, each node transmits aggregates at EACH epoch</a:t>
            </a:r>
          </a:p>
          <a:p>
            <a:pPr lvl="1" eaLnBrk="1" hangingPunct="1">
              <a:lnSpc>
                <a:spcPct val="80000"/>
              </a:lnSpc>
            </a:pPr>
            <a:r>
              <a:rPr lang="en-US" sz="1800" dirty="0" smtClean="0"/>
              <a:t>Can we do better than that?</a:t>
            </a:r>
          </a:p>
          <a:p>
            <a:pPr lvl="1" eaLnBrk="1" hangingPunct="1">
              <a:lnSpc>
                <a:spcPct val="80000"/>
              </a:lnSpc>
            </a:pPr>
            <a:r>
              <a:rPr lang="en-US" sz="1800" dirty="0" smtClean="0"/>
              <a:t>Aggregates (i.e., </a:t>
            </a:r>
            <a:r>
              <a:rPr lang="en-US" sz="1800" dirty="0" err="1" smtClean="0"/>
              <a:t>avg</a:t>
            </a:r>
            <a:r>
              <a:rPr lang="en-US" sz="1800" dirty="0" smtClean="0"/>
              <a:t> temperature) may change slowly</a:t>
            </a:r>
          </a:p>
          <a:p>
            <a:r>
              <a:rPr lang="en-US" sz="2000" dirty="0" smtClean="0"/>
              <a:t>Processing approximate aggregate queries in wireless sensor networks</a:t>
            </a:r>
          </a:p>
          <a:p>
            <a:pPr lvl="1"/>
            <a:r>
              <a:rPr lang="en-US" sz="1800" dirty="0" smtClean="0"/>
              <a:t>A. Deligiannakis, Y. </a:t>
            </a:r>
            <a:r>
              <a:rPr lang="en-US" sz="1800" dirty="0" err="1" smtClean="0"/>
              <a:t>Kotidis</a:t>
            </a:r>
            <a:r>
              <a:rPr lang="en-US" sz="1800" dirty="0" smtClean="0"/>
              <a:t>, N. </a:t>
            </a:r>
            <a:r>
              <a:rPr lang="en-US" sz="1800" dirty="0" err="1" smtClean="0"/>
              <a:t>Roussopoulos</a:t>
            </a:r>
            <a:endParaRPr lang="en-US" sz="1800" dirty="0" smtClean="0"/>
          </a:p>
          <a:p>
            <a:pPr eaLnBrk="1" hangingPunct="1"/>
            <a:r>
              <a:rPr lang="en-US" sz="2000" dirty="0" smtClean="0"/>
              <a:t>Application: If application tolerates </a:t>
            </a:r>
            <a:r>
              <a:rPr lang="en-US" sz="2000" dirty="0" err="1" smtClean="0"/>
              <a:t>E_Global</a:t>
            </a:r>
            <a:r>
              <a:rPr lang="en-US" sz="2000" dirty="0" smtClean="0"/>
              <a:t> = |V-V|, organize aggregation to minimize #messages</a:t>
            </a:r>
            <a:endParaRPr lang="el-GR" sz="2000" dirty="0" smtClean="0"/>
          </a:p>
          <a:p>
            <a:pPr eaLnBrk="1" hangingPunct="1">
              <a:lnSpc>
                <a:spcPct val="80000"/>
              </a:lnSpc>
            </a:pPr>
            <a:endParaRPr lang="en-US" sz="700" dirty="0" smtClean="0"/>
          </a:p>
          <a:p>
            <a:pPr eaLnBrk="1" hangingPunct="1">
              <a:lnSpc>
                <a:spcPct val="80000"/>
              </a:lnSpc>
            </a:pPr>
            <a:endParaRPr lang="el-GR" sz="700" dirty="0" smtClean="0"/>
          </a:p>
          <a:p>
            <a:pPr lvl="1" eaLnBrk="1" hangingPunct="1">
              <a:lnSpc>
                <a:spcPct val="80000"/>
              </a:lnSpc>
            </a:pPr>
            <a:r>
              <a:rPr lang="en-US" sz="1800" dirty="0" smtClean="0"/>
              <a:t>V</a:t>
            </a:r>
            <a:r>
              <a:rPr lang="el-GR" sz="1800" dirty="0" smtClean="0"/>
              <a:t>, </a:t>
            </a:r>
            <a:r>
              <a:rPr lang="en-US" sz="1800" dirty="0" smtClean="0"/>
              <a:t>V</a:t>
            </a:r>
            <a:r>
              <a:rPr lang="el-GR" sz="1800" dirty="0" smtClean="0"/>
              <a:t> </a:t>
            </a:r>
            <a:r>
              <a:rPr lang="en-US" sz="1800" dirty="0" smtClean="0"/>
              <a:t>: Real/estimated aggregate result</a:t>
            </a:r>
          </a:p>
          <a:p>
            <a:pPr eaLnBrk="1" hangingPunct="1">
              <a:lnSpc>
                <a:spcPct val="80000"/>
              </a:lnSpc>
            </a:pPr>
            <a:endParaRPr lang="el-GR" sz="2000" dirty="0" smtClean="0"/>
          </a:p>
          <a:p>
            <a:pPr eaLnBrk="1" hangingPunct="1">
              <a:lnSpc>
                <a:spcPct val="80000"/>
              </a:lnSpc>
            </a:pPr>
            <a:r>
              <a:rPr lang="en-US" sz="2000" dirty="0" smtClean="0"/>
              <a:t>Idea:</a:t>
            </a:r>
            <a:endParaRPr lang="en-US" sz="700" dirty="0" smtClean="0"/>
          </a:p>
          <a:p>
            <a:pPr lvl="1" eaLnBrk="1" hangingPunct="1">
              <a:lnSpc>
                <a:spcPct val="80000"/>
              </a:lnSpc>
            </a:pPr>
            <a:r>
              <a:rPr lang="en-US" sz="1800" dirty="0" smtClean="0"/>
              <a:t>Don’t transmit small changes in aggregates of </a:t>
            </a:r>
            <a:r>
              <a:rPr lang="en-US" sz="1800" dirty="0" err="1" smtClean="0"/>
              <a:t>subtrees</a:t>
            </a:r>
            <a:endParaRPr lang="en-US" sz="1800" dirty="0" smtClean="0"/>
          </a:p>
          <a:p>
            <a:pPr eaLnBrk="1" hangingPunct="1">
              <a:lnSpc>
                <a:spcPct val="80000"/>
              </a:lnSpc>
            </a:pPr>
            <a:endParaRPr lang="el-GR" sz="2000" dirty="0" smtClean="0"/>
          </a:p>
          <a:p>
            <a:pPr eaLnBrk="1" hangingPunct="1">
              <a:lnSpc>
                <a:spcPct val="80000"/>
              </a:lnSpc>
            </a:pPr>
            <a:r>
              <a:rPr lang="en-US" sz="2000" dirty="0" smtClean="0"/>
              <a:t>Dual problem a little harder</a:t>
            </a:r>
          </a:p>
          <a:p>
            <a:pPr lvl="1" eaLnBrk="1" hangingPunct="1">
              <a:lnSpc>
                <a:spcPct val="80000"/>
              </a:lnSpc>
            </a:pPr>
            <a:r>
              <a:rPr lang="en-US" sz="1800" dirty="0" smtClean="0"/>
              <a:t>Bandwidth Constrained Queries in Sensor Networks (same authors)</a:t>
            </a:r>
          </a:p>
        </p:txBody>
      </p:sp>
      <p:sp>
        <p:nvSpPr>
          <p:cNvPr id="7171" name="Rectangle 3"/>
          <p:cNvSpPr>
            <a:spLocks noGrp="1" noChangeArrowheads="1"/>
          </p:cNvSpPr>
          <p:nvPr>
            <p:ph type="title"/>
          </p:nvPr>
        </p:nvSpPr>
        <p:spPr>
          <a:xfrm>
            <a:off x="711200" y="304800"/>
            <a:ext cx="7950200" cy="1143000"/>
          </a:xfrm>
        </p:spPr>
        <p:txBody>
          <a:bodyPr/>
          <a:lstStyle/>
          <a:p>
            <a:pPr eaLnBrk="1" hangingPunct="1"/>
            <a:r>
              <a:rPr lang="en-US" sz="4000" dirty="0" smtClean="0"/>
              <a:t>Approximate Aggregate Queries</a:t>
            </a:r>
          </a:p>
        </p:txBody>
      </p:sp>
      <p:grpSp>
        <p:nvGrpSpPr>
          <p:cNvPr id="2" name="Group 4"/>
          <p:cNvGrpSpPr>
            <a:grpSpLocks/>
          </p:cNvGrpSpPr>
          <p:nvPr/>
        </p:nvGrpSpPr>
        <p:grpSpPr bwMode="auto">
          <a:xfrm>
            <a:off x="6455106" y="3301364"/>
            <a:ext cx="152400" cy="152400"/>
            <a:chOff x="4848" y="816"/>
            <a:chExt cx="96" cy="96"/>
          </a:xfrm>
        </p:grpSpPr>
        <p:sp>
          <p:nvSpPr>
            <p:cNvPr id="7176" name="Line 5"/>
            <p:cNvSpPr>
              <a:spLocks noChangeShapeType="1"/>
            </p:cNvSpPr>
            <p:nvPr/>
          </p:nvSpPr>
          <p:spPr bwMode="auto">
            <a:xfrm flipV="1">
              <a:off x="4848" y="816"/>
              <a:ext cx="48" cy="96"/>
            </a:xfrm>
            <a:prstGeom prst="line">
              <a:avLst/>
            </a:prstGeom>
            <a:noFill/>
            <a:ln w="15875">
              <a:solidFill>
                <a:schemeClr val="tx1"/>
              </a:solidFill>
              <a:round/>
              <a:headEnd/>
              <a:tailEnd/>
            </a:ln>
          </p:spPr>
          <p:txBody>
            <a:bodyPr lIns="90488" tIns="44450" rIns="90488" bIns="44450"/>
            <a:lstStyle/>
            <a:p>
              <a:endParaRPr lang="el-GR"/>
            </a:p>
          </p:txBody>
        </p:sp>
        <p:sp>
          <p:nvSpPr>
            <p:cNvPr id="7177" name="Line 6"/>
            <p:cNvSpPr>
              <a:spLocks noChangeShapeType="1"/>
            </p:cNvSpPr>
            <p:nvPr/>
          </p:nvSpPr>
          <p:spPr bwMode="auto">
            <a:xfrm>
              <a:off x="4896" y="816"/>
              <a:ext cx="48" cy="96"/>
            </a:xfrm>
            <a:prstGeom prst="line">
              <a:avLst/>
            </a:prstGeom>
            <a:noFill/>
            <a:ln w="15875">
              <a:solidFill>
                <a:schemeClr val="tx1"/>
              </a:solidFill>
              <a:round/>
              <a:headEnd/>
              <a:tailEnd/>
            </a:ln>
          </p:spPr>
          <p:txBody>
            <a:bodyPr lIns="90488" tIns="44450" rIns="90488" bIns="44450"/>
            <a:lstStyle/>
            <a:p>
              <a:endParaRPr lang="el-GR"/>
            </a:p>
          </p:txBody>
        </p:sp>
      </p:grpSp>
      <p:grpSp>
        <p:nvGrpSpPr>
          <p:cNvPr id="3" name="Group 7"/>
          <p:cNvGrpSpPr>
            <a:grpSpLocks/>
          </p:cNvGrpSpPr>
          <p:nvPr/>
        </p:nvGrpSpPr>
        <p:grpSpPr bwMode="auto">
          <a:xfrm>
            <a:off x="1556364" y="4131948"/>
            <a:ext cx="152400" cy="152400"/>
            <a:chOff x="4848" y="816"/>
            <a:chExt cx="96" cy="96"/>
          </a:xfrm>
        </p:grpSpPr>
        <p:sp>
          <p:nvSpPr>
            <p:cNvPr id="7174" name="Line 8"/>
            <p:cNvSpPr>
              <a:spLocks noChangeShapeType="1"/>
            </p:cNvSpPr>
            <p:nvPr/>
          </p:nvSpPr>
          <p:spPr bwMode="auto">
            <a:xfrm flipV="1">
              <a:off x="4848" y="816"/>
              <a:ext cx="48" cy="96"/>
            </a:xfrm>
            <a:prstGeom prst="line">
              <a:avLst/>
            </a:prstGeom>
            <a:noFill/>
            <a:ln w="15875">
              <a:solidFill>
                <a:srgbClr val="FF0000"/>
              </a:solidFill>
              <a:round/>
              <a:headEnd/>
              <a:tailEnd/>
            </a:ln>
          </p:spPr>
          <p:txBody>
            <a:bodyPr lIns="90488" tIns="44450" rIns="90488" bIns="44450"/>
            <a:lstStyle/>
            <a:p>
              <a:endParaRPr lang="el-GR"/>
            </a:p>
          </p:txBody>
        </p:sp>
        <p:sp>
          <p:nvSpPr>
            <p:cNvPr id="7175" name="Line 9"/>
            <p:cNvSpPr>
              <a:spLocks noChangeShapeType="1"/>
            </p:cNvSpPr>
            <p:nvPr/>
          </p:nvSpPr>
          <p:spPr bwMode="auto">
            <a:xfrm>
              <a:off x="4896" y="816"/>
              <a:ext cx="48" cy="96"/>
            </a:xfrm>
            <a:prstGeom prst="line">
              <a:avLst/>
            </a:prstGeom>
            <a:noFill/>
            <a:ln w="15875">
              <a:solidFill>
                <a:srgbClr val="FF0000"/>
              </a:solidFill>
              <a:round/>
              <a:headEnd/>
              <a:tailEnd/>
            </a:ln>
          </p:spPr>
          <p:txBody>
            <a:bodyPr lIns="90488" tIns="44450" rIns="90488" bIns="44450"/>
            <a:lstStyle/>
            <a:p>
              <a:endParaRPr lang="el-GR"/>
            </a:p>
          </p:txBody>
        </p:sp>
      </p:grpSp>
      <p:sp>
        <p:nvSpPr>
          <p:cNvPr id="10"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39</a:t>
            </a:fld>
            <a:endParaRPr lang="el-GR" dirty="0"/>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736600" y="304800"/>
            <a:ext cx="7747000" cy="1143000"/>
          </a:xfrm>
        </p:spPr>
        <p:txBody>
          <a:bodyPr/>
          <a:lstStyle/>
          <a:p>
            <a:pPr eaLnBrk="1" hangingPunct="1"/>
            <a:r>
              <a:rPr lang="en-US" dirty="0" smtClean="0"/>
              <a:t>Error Filters</a:t>
            </a:r>
          </a:p>
        </p:txBody>
      </p:sp>
      <p:sp>
        <p:nvSpPr>
          <p:cNvPr id="8195" name="Rectangle 3"/>
          <p:cNvSpPr>
            <a:spLocks noGrp="1" noChangeArrowheads="1"/>
          </p:cNvSpPr>
          <p:nvPr>
            <p:ph type="body" idx="1"/>
          </p:nvPr>
        </p:nvSpPr>
        <p:spPr>
          <a:xfrm>
            <a:off x="650875" y="1541463"/>
            <a:ext cx="7924800" cy="4416425"/>
          </a:xfrm>
        </p:spPr>
        <p:txBody>
          <a:bodyPr/>
          <a:lstStyle/>
          <a:p>
            <a:pPr eaLnBrk="1" hangingPunct="1"/>
            <a:r>
              <a:rPr lang="en-US" sz="2800" dirty="0" smtClean="0"/>
              <a:t>Algorithm apply error filters to sensor nodes</a:t>
            </a:r>
          </a:p>
          <a:p>
            <a:pPr lvl="1" eaLnBrk="1" hangingPunct="1"/>
            <a:r>
              <a:rPr lang="en-US" sz="2400" dirty="0" smtClean="0"/>
              <a:t>Interval </a:t>
            </a:r>
            <a:r>
              <a:rPr lang="el-GR" sz="2400" dirty="0" smtClean="0"/>
              <a:t>[</a:t>
            </a:r>
            <a:r>
              <a:rPr lang="en-US" sz="2400" dirty="0" smtClean="0"/>
              <a:t>L</a:t>
            </a:r>
            <a:r>
              <a:rPr lang="el-GR" sz="2400" dirty="0" smtClean="0"/>
              <a:t>..</a:t>
            </a:r>
            <a:r>
              <a:rPr lang="en-US" sz="2400" dirty="0" smtClean="0"/>
              <a:t>H</a:t>
            </a:r>
            <a:r>
              <a:rPr lang="el-GR" sz="2400" dirty="0" smtClean="0"/>
              <a:t>]</a:t>
            </a:r>
            <a:endParaRPr lang="en-US" sz="2400" dirty="0" smtClean="0"/>
          </a:p>
          <a:p>
            <a:pPr eaLnBrk="1" hangingPunct="1"/>
            <a:r>
              <a:rPr lang="en-US" sz="2800" dirty="0" smtClean="0"/>
              <a:t>Each node computes aggregate for </a:t>
            </a:r>
            <a:r>
              <a:rPr lang="en-US" sz="2800" dirty="0" err="1" smtClean="0"/>
              <a:t>subtree</a:t>
            </a:r>
            <a:endParaRPr lang="en-US" sz="2800" dirty="0" smtClean="0"/>
          </a:p>
          <a:p>
            <a:pPr lvl="1" eaLnBrk="1" hangingPunct="1"/>
            <a:r>
              <a:rPr lang="en-US" sz="2400" dirty="0" smtClean="0"/>
              <a:t>Transmit only if new aggregate is outside the filter</a:t>
            </a:r>
            <a:endParaRPr lang="el-GR" sz="2400" dirty="0" smtClean="0"/>
          </a:p>
          <a:p>
            <a:pPr lvl="1" eaLnBrk="1" hangingPunct="1"/>
            <a:r>
              <a:rPr lang="en-US" sz="2400" dirty="0" smtClean="0"/>
              <a:t>At each transmission, re-center error filter</a:t>
            </a:r>
          </a:p>
          <a:p>
            <a:pPr eaLnBrk="1" hangingPunct="1"/>
            <a:endParaRPr lang="en-US" dirty="0" smtClean="0"/>
          </a:p>
          <a:p>
            <a:pPr eaLnBrk="1" hangingPunct="1"/>
            <a:r>
              <a:rPr lang="en-US" sz="2800" dirty="0" smtClean="0"/>
              <a:t>Of course, the trick is how to decide how large each error filter should be</a:t>
            </a:r>
          </a:p>
          <a:p>
            <a:pPr lvl="1" eaLnBrk="1" hangingPunct="1"/>
            <a:r>
              <a:rPr lang="en-US" sz="2400" dirty="0" smtClean="0"/>
              <a:t>Always respect accuracy constraints </a:t>
            </a:r>
            <a:r>
              <a:rPr lang="en-US" sz="2400" dirty="0" err="1" smtClean="0"/>
              <a:t>E_Global</a:t>
            </a:r>
            <a:endParaRPr lang="el-GR" sz="2400" dirty="0" smtClean="0"/>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40</a:t>
            </a:fld>
            <a:endParaRPr lang="el-GR" dirty="0"/>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7" name="Rectangle 2"/>
          <p:cNvSpPr>
            <a:spLocks noGrp="1" noChangeArrowheads="1"/>
          </p:cNvSpPr>
          <p:nvPr>
            <p:ph type="title"/>
          </p:nvPr>
        </p:nvSpPr>
        <p:spPr>
          <a:xfrm>
            <a:off x="736600" y="333375"/>
            <a:ext cx="7796213" cy="1152525"/>
          </a:xfrm>
        </p:spPr>
        <p:txBody>
          <a:bodyPr/>
          <a:lstStyle/>
          <a:p>
            <a:pPr eaLnBrk="1" hangingPunct="1"/>
            <a:r>
              <a:rPr lang="en-US" sz="4000" dirty="0" smtClean="0"/>
              <a:t>Example of Error Filters</a:t>
            </a:r>
          </a:p>
        </p:txBody>
      </p:sp>
      <p:sp>
        <p:nvSpPr>
          <p:cNvPr id="1028" name="Oval 3"/>
          <p:cNvSpPr>
            <a:spLocks noChangeArrowheads="1"/>
          </p:cNvSpPr>
          <p:nvPr/>
        </p:nvSpPr>
        <p:spPr bwMode="auto">
          <a:xfrm>
            <a:off x="3200400" y="4414838"/>
            <a:ext cx="558800"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5</a:t>
            </a:r>
          </a:p>
        </p:txBody>
      </p:sp>
      <p:sp>
        <p:nvSpPr>
          <p:cNvPr id="1029" name="Oval 4"/>
          <p:cNvSpPr>
            <a:spLocks noChangeArrowheads="1"/>
          </p:cNvSpPr>
          <p:nvPr/>
        </p:nvSpPr>
        <p:spPr bwMode="auto">
          <a:xfrm>
            <a:off x="1828800" y="4414838"/>
            <a:ext cx="558800"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4</a:t>
            </a:r>
          </a:p>
        </p:txBody>
      </p:sp>
      <p:sp>
        <p:nvSpPr>
          <p:cNvPr id="1030" name="Oval 5"/>
          <p:cNvSpPr>
            <a:spLocks noChangeArrowheads="1"/>
          </p:cNvSpPr>
          <p:nvPr/>
        </p:nvSpPr>
        <p:spPr bwMode="auto">
          <a:xfrm>
            <a:off x="4572000" y="4414838"/>
            <a:ext cx="557213"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6</a:t>
            </a:r>
          </a:p>
        </p:txBody>
      </p:sp>
      <p:sp>
        <p:nvSpPr>
          <p:cNvPr id="1031" name="Oval 6"/>
          <p:cNvSpPr>
            <a:spLocks noChangeArrowheads="1"/>
          </p:cNvSpPr>
          <p:nvPr/>
        </p:nvSpPr>
        <p:spPr bwMode="auto">
          <a:xfrm>
            <a:off x="6629400" y="4414838"/>
            <a:ext cx="558800"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8</a:t>
            </a:r>
          </a:p>
        </p:txBody>
      </p:sp>
      <p:sp>
        <p:nvSpPr>
          <p:cNvPr id="1032" name="Oval 7"/>
          <p:cNvSpPr>
            <a:spLocks noChangeArrowheads="1"/>
          </p:cNvSpPr>
          <p:nvPr/>
        </p:nvSpPr>
        <p:spPr bwMode="auto">
          <a:xfrm>
            <a:off x="4219575" y="1747838"/>
            <a:ext cx="557213"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1</a:t>
            </a:r>
          </a:p>
        </p:txBody>
      </p:sp>
      <p:sp>
        <p:nvSpPr>
          <p:cNvPr id="1033" name="Oval 8"/>
          <p:cNvSpPr>
            <a:spLocks noChangeArrowheads="1"/>
          </p:cNvSpPr>
          <p:nvPr/>
        </p:nvSpPr>
        <p:spPr bwMode="auto">
          <a:xfrm>
            <a:off x="5562600" y="4414838"/>
            <a:ext cx="557213" cy="579437"/>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7</a:t>
            </a:r>
          </a:p>
        </p:txBody>
      </p:sp>
      <p:sp>
        <p:nvSpPr>
          <p:cNvPr id="1034" name="Oval 9"/>
          <p:cNvSpPr>
            <a:spLocks noChangeArrowheads="1"/>
          </p:cNvSpPr>
          <p:nvPr/>
        </p:nvSpPr>
        <p:spPr bwMode="auto">
          <a:xfrm>
            <a:off x="5562600" y="2967038"/>
            <a:ext cx="558800" cy="581025"/>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3</a:t>
            </a:r>
          </a:p>
        </p:txBody>
      </p:sp>
      <p:sp>
        <p:nvSpPr>
          <p:cNvPr id="1035" name="Text Box 10"/>
          <p:cNvSpPr txBox="1">
            <a:spLocks noChangeArrowheads="1"/>
          </p:cNvSpPr>
          <p:nvPr/>
        </p:nvSpPr>
        <p:spPr bwMode="auto">
          <a:xfrm>
            <a:off x="2217738" y="1671638"/>
            <a:ext cx="1973262" cy="357187"/>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Base Station</a:t>
            </a:r>
            <a:endParaRPr lang="en-US" sz="1600" dirty="0">
              <a:latin typeface="Comic Sans MS" pitchFamily="66" charset="0"/>
            </a:endParaRPr>
          </a:p>
        </p:txBody>
      </p:sp>
      <p:sp>
        <p:nvSpPr>
          <p:cNvPr id="1036" name="Oval 11"/>
          <p:cNvSpPr>
            <a:spLocks noChangeArrowheads="1"/>
          </p:cNvSpPr>
          <p:nvPr/>
        </p:nvSpPr>
        <p:spPr bwMode="auto">
          <a:xfrm>
            <a:off x="2590800" y="2967038"/>
            <a:ext cx="557213" cy="579437"/>
          </a:xfrm>
          <a:prstGeom prst="ellipse">
            <a:avLst/>
          </a:prstGeom>
          <a:no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2</a:t>
            </a:r>
          </a:p>
        </p:txBody>
      </p:sp>
      <p:sp>
        <p:nvSpPr>
          <p:cNvPr id="1037" name="Line 12"/>
          <p:cNvSpPr>
            <a:spLocks noChangeShapeType="1"/>
          </p:cNvSpPr>
          <p:nvPr/>
        </p:nvSpPr>
        <p:spPr bwMode="auto">
          <a:xfrm flipV="1">
            <a:off x="2209800" y="3500438"/>
            <a:ext cx="533400" cy="914400"/>
          </a:xfrm>
          <a:prstGeom prst="line">
            <a:avLst/>
          </a:prstGeom>
          <a:noFill/>
          <a:ln w="25400">
            <a:solidFill>
              <a:srgbClr val="008000"/>
            </a:solidFill>
            <a:round/>
            <a:headEnd/>
            <a:tailEnd/>
          </a:ln>
        </p:spPr>
        <p:txBody>
          <a:bodyPr lIns="90488" tIns="44450" rIns="90488" bIns="44450"/>
          <a:lstStyle/>
          <a:p>
            <a:endParaRPr lang="el-GR"/>
          </a:p>
        </p:txBody>
      </p:sp>
      <p:sp>
        <p:nvSpPr>
          <p:cNvPr id="1038" name="Line 13"/>
          <p:cNvSpPr>
            <a:spLocks noChangeShapeType="1"/>
          </p:cNvSpPr>
          <p:nvPr/>
        </p:nvSpPr>
        <p:spPr bwMode="auto">
          <a:xfrm flipH="1" flipV="1">
            <a:off x="3048000" y="3500438"/>
            <a:ext cx="381000" cy="914400"/>
          </a:xfrm>
          <a:prstGeom prst="line">
            <a:avLst/>
          </a:prstGeom>
          <a:noFill/>
          <a:ln w="25400">
            <a:solidFill>
              <a:srgbClr val="008000"/>
            </a:solidFill>
            <a:round/>
            <a:headEnd/>
            <a:tailEnd/>
          </a:ln>
        </p:spPr>
        <p:txBody>
          <a:bodyPr lIns="90488" tIns="44450" rIns="90488" bIns="44450"/>
          <a:lstStyle/>
          <a:p>
            <a:endParaRPr lang="el-GR"/>
          </a:p>
        </p:txBody>
      </p:sp>
      <p:sp>
        <p:nvSpPr>
          <p:cNvPr id="1039" name="Line 14"/>
          <p:cNvSpPr>
            <a:spLocks noChangeShapeType="1"/>
          </p:cNvSpPr>
          <p:nvPr/>
        </p:nvSpPr>
        <p:spPr bwMode="auto">
          <a:xfrm flipV="1">
            <a:off x="4800600" y="3424238"/>
            <a:ext cx="838200" cy="990600"/>
          </a:xfrm>
          <a:prstGeom prst="line">
            <a:avLst/>
          </a:prstGeom>
          <a:noFill/>
          <a:ln w="25400">
            <a:solidFill>
              <a:srgbClr val="008000"/>
            </a:solidFill>
            <a:round/>
            <a:headEnd/>
            <a:tailEnd/>
          </a:ln>
        </p:spPr>
        <p:txBody>
          <a:bodyPr lIns="90488" tIns="44450" rIns="90488" bIns="44450"/>
          <a:lstStyle/>
          <a:p>
            <a:endParaRPr lang="el-GR"/>
          </a:p>
        </p:txBody>
      </p:sp>
      <p:sp>
        <p:nvSpPr>
          <p:cNvPr id="1040" name="Line 15"/>
          <p:cNvSpPr>
            <a:spLocks noChangeShapeType="1"/>
          </p:cNvSpPr>
          <p:nvPr/>
        </p:nvSpPr>
        <p:spPr bwMode="auto">
          <a:xfrm flipV="1">
            <a:off x="5867400" y="3576638"/>
            <a:ext cx="0" cy="838200"/>
          </a:xfrm>
          <a:prstGeom prst="line">
            <a:avLst/>
          </a:prstGeom>
          <a:noFill/>
          <a:ln w="25400">
            <a:solidFill>
              <a:srgbClr val="008000"/>
            </a:solidFill>
            <a:round/>
            <a:headEnd/>
            <a:tailEnd/>
          </a:ln>
        </p:spPr>
        <p:txBody>
          <a:bodyPr lIns="90488" tIns="44450" rIns="90488" bIns="44450"/>
          <a:lstStyle/>
          <a:p>
            <a:endParaRPr lang="el-GR"/>
          </a:p>
        </p:txBody>
      </p:sp>
      <p:sp>
        <p:nvSpPr>
          <p:cNvPr id="1041" name="Line 16"/>
          <p:cNvSpPr>
            <a:spLocks noChangeShapeType="1"/>
          </p:cNvSpPr>
          <p:nvPr/>
        </p:nvSpPr>
        <p:spPr bwMode="auto">
          <a:xfrm flipH="1" flipV="1">
            <a:off x="6096000" y="3348038"/>
            <a:ext cx="838200" cy="1066800"/>
          </a:xfrm>
          <a:prstGeom prst="line">
            <a:avLst/>
          </a:prstGeom>
          <a:noFill/>
          <a:ln w="25400">
            <a:solidFill>
              <a:srgbClr val="008000"/>
            </a:solidFill>
            <a:round/>
            <a:headEnd/>
            <a:tailEnd/>
          </a:ln>
        </p:spPr>
        <p:txBody>
          <a:bodyPr lIns="90488" tIns="44450" rIns="90488" bIns="44450"/>
          <a:lstStyle/>
          <a:p>
            <a:endParaRPr lang="el-GR"/>
          </a:p>
        </p:txBody>
      </p:sp>
      <p:sp>
        <p:nvSpPr>
          <p:cNvPr id="1042" name="Line 17"/>
          <p:cNvSpPr>
            <a:spLocks noChangeShapeType="1"/>
          </p:cNvSpPr>
          <p:nvPr/>
        </p:nvSpPr>
        <p:spPr bwMode="auto">
          <a:xfrm flipV="1">
            <a:off x="3048000" y="2205038"/>
            <a:ext cx="1219200" cy="838200"/>
          </a:xfrm>
          <a:prstGeom prst="line">
            <a:avLst/>
          </a:prstGeom>
          <a:noFill/>
          <a:ln w="25400">
            <a:solidFill>
              <a:srgbClr val="008000"/>
            </a:solidFill>
            <a:round/>
            <a:headEnd/>
            <a:tailEnd/>
          </a:ln>
        </p:spPr>
        <p:txBody>
          <a:bodyPr lIns="90488" tIns="44450" rIns="90488" bIns="44450"/>
          <a:lstStyle/>
          <a:p>
            <a:endParaRPr lang="el-GR"/>
          </a:p>
        </p:txBody>
      </p:sp>
      <p:sp>
        <p:nvSpPr>
          <p:cNvPr id="1043" name="Line 18"/>
          <p:cNvSpPr>
            <a:spLocks noChangeShapeType="1"/>
          </p:cNvSpPr>
          <p:nvPr/>
        </p:nvSpPr>
        <p:spPr bwMode="auto">
          <a:xfrm flipH="1" flipV="1">
            <a:off x="4724400" y="2205038"/>
            <a:ext cx="914400" cy="838200"/>
          </a:xfrm>
          <a:prstGeom prst="line">
            <a:avLst/>
          </a:prstGeom>
          <a:noFill/>
          <a:ln w="25400">
            <a:solidFill>
              <a:srgbClr val="008000"/>
            </a:solidFill>
            <a:round/>
            <a:headEnd/>
            <a:tailEnd/>
          </a:ln>
        </p:spPr>
        <p:txBody>
          <a:bodyPr lIns="90488" tIns="44450" rIns="90488" bIns="44450"/>
          <a:lstStyle/>
          <a:p>
            <a:endParaRPr lang="el-GR"/>
          </a:p>
        </p:txBody>
      </p:sp>
      <p:grpSp>
        <p:nvGrpSpPr>
          <p:cNvPr id="2" name="Group 19"/>
          <p:cNvGrpSpPr>
            <a:grpSpLocks/>
          </p:cNvGrpSpPr>
          <p:nvPr/>
        </p:nvGrpSpPr>
        <p:grpSpPr bwMode="auto">
          <a:xfrm>
            <a:off x="1676400" y="2281238"/>
            <a:ext cx="2362200" cy="4243387"/>
            <a:chOff x="1056" y="1248"/>
            <a:chExt cx="1488" cy="2673"/>
          </a:xfrm>
        </p:grpSpPr>
        <p:sp>
          <p:nvSpPr>
            <p:cNvPr id="1379" name="Line 20"/>
            <p:cNvSpPr>
              <a:spLocks noChangeShapeType="1"/>
            </p:cNvSpPr>
            <p:nvPr/>
          </p:nvSpPr>
          <p:spPr bwMode="auto">
            <a:xfrm>
              <a:off x="1200" y="3648"/>
              <a:ext cx="240" cy="0"/>
            </a:xfrm>
            <a:prstGeom prst="line">
              <a:avLst/>
            </a:prstGeom>
            <a:noFill/>
            <a:ln w="25400">
              <a:solidFill>
                <a:srgbClr val="008000"/>
              </a:solidFill>
              <a:round/>
              <a:headEnd type="triangle" w="med" len="med"/>
              <a:tailEnd type="triangle" w="med" len="med"/>
            </a:ln>
          </p:spPr>
          <p:txBody>
            <a:bodyPr lIns="90488" tIns="44450" rIns="90488" bIns="44450"/>
            <a:lstStyle/>
            <a:p>
              <a:endParaRPr lang="el-GR"/>
            </a:p>
          </p:txBody>
        </p:sp>
        <p:sp>
          <p:nvSpPr>
            <p:cNvPr id="1380" name="Line 21"/>
            <p:cNvSpPr>
              <a:spLocks noChangeShapeType="1"/>
            </p:cNvSpPr>
            <p:nvPr/>
          </p:nvSpPr>
          <p:spPr bwMode="auto">
            <a:xfrm>
              <a:off x="2208" y="3648"/>
              <a:ext cx="240" cy="0"/>
            </a:xfrm>
            <a:prstGeom prst="line">
              <a:avLst/>
            </a:prstGeom>
            <a:noFill/>
            <a:ln w="25400">
              <a:solidFill>
                <a:srgbClr val="008000"/>
              </a:solidFill>
              <a:round/>
              <a:headEnd type="triangle" w="med" len="med"/>
              <a:tailEnd type="triangle" w="med" len="med"/>
            </a:ln>
          </p:spPr>
          <p:txBody>
            <a:bodyPr lIns="90488" tIns="44450" rIns="90488" bIns="44450"/>
            <a:lstStyle/>
            <a:p>
              <a:endParaRPr lang="el-GR"/>
            </a:p>
          </p:txBody>
        </p:sp>
        <p:sp>
          <p:nvSpPr>
            <p:cNvPr id="1381" name="Line 22"/>
            <p:cNvSpPr>
              <a:spLocks noChangeShapeType="1"/>
            </p:cNvSpPr>
            <p:nvPr/>
          </p:nvSpPr>
          <p:spPr bwMode="auto">
            <a:xfrm>
              <a:off x="1152" y="1536"/>
              <a:ext cx="240" cy="0"/>
            </a:xfrm>
            <a:prstGeom prst="line">
              <a:avLst/>
            </a:prstGeom>
            <a:noFill/>
            <a:ln w="25400">
              <a:solidFill>
                <a:srgbClr val="008000"/>
              </a:solidFill>
              <a:round/>
              <a:headEnd type="triangle" w="med" len="med"/>
              <a:tailEnd type="triangle" w="med" len="med"/>
            </a:ln>
          </p:spPr>
          <p:txBody>
            <a:bodyPr lIns="90488" tIns="44450" rIns="90488" bIns="44450"/>
            <a:lstStyle/>
            <a:p>
              <a:endParaRPr lang="el-GR"/>
            </a:p>
          </p:txBody>
        </p:sp>
        <p:sp>
          <p:nvSpPr>
            <p:cNvPr id="1382" name="Text Box 23"/>
            <p:cNvSpPr txBox="1">
              <a:spLocks noChangeArrowheads="1"/>
            </p:cNvSpPr>
            <p:nvPr/>
          </p:nvSpPr>
          <p:spPr bwMode="auto">
            <a:xfrm>
              <a:off x="1104" y="3696"/>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E=1</a:t>
              </a:r>
            </a:p>
          </p:txBody>
        </p:sp>
        <p:sp>
          <p:nvSpPr>
            <p:cNvPr id="1383" name="Text Box 24"/>
            <p:cNvSpPr txBox="1">
              <a:spLocks noChangeArrowheads="1"/>
            </p:cNvSpPr>
            <p:nvPr/>
          </p:nvSpPr>
          <p:spPr bwMode="auto">
            <a:xfrm>
              <a:off x="2112" y="3696"/>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E=4</a:t>
              </a:r>
            </a:p>
          </p:txBody>
        </p:sp>
        <p:sp>
          <p:nvSpPr>
            <p:cNvPr id="1384" name="Text Box 25"/>
            <p:cNvSpPr txBox="1">
              <a:spLocks noChangeArrowheads="1"/>
            </p:cNvSpPr>
            <p:nvPr/>
          </p:nvSpPr>
          <p:spPr bwMode="auto">
            <a:xfrm>
              <a:off x="1056" y="1248"/>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E=3</a:t>
              </a:r>
            </a:p>
          </p:txBody>
        </p:sp>
      </p:grpSp>
      <p:grpSp>
        <p:nvGrpSpPr>
          <p:cNvPr id="3" name="Group 26"/>
          <p:cNvGrpSpPr>
            <a:grpSpLocks/>
          </p:cNvGrpSpPr>
          <p:nvPr/>
        </p:nvGrpSpPr>
        <p:grpSpPr bwMode="auto">
          <a:xfrm>
            <a:off x="1066800" y="2967038"/>
            <a:ext cx="3200400" cy="3024187"/>
            <a:chOff x="672" y="1680"/>
            <a:chExt cx="2016" cy="1905"/>
          </a:xfrm>
        </p:grpSpPr>
        <p:grpSp>
          <p:nvGrpSpPr>
            <p:cNvPr id="4" name="Group 27"/>
            <p:cNvGrpSpPr>
              <a:grpSpLocks/>
            </p:cNvGrpSpPr>
            <p:nvPr/>
          </p:nvGrpSpPr>
          <p:grpSpPr bwMode="auto">
            <a:xfrm>
              <a:off x="672" y="1680"/>
              <a:ext cx="960" cy="513"/>
              <a:chOff x="4128" y="1344"/>
              <a:chExt cx="960" cy="513"/>
            </a:xfrm>
          </p:grpSpPr>
          <p:sp>
            <p:nvSpPr>
              <p:cNvPr id="1366" name="Line 28"/>
              <p:cNvSpPr>
                <a:spLocks noChangeShapeType="1"/>
              </p:cNvSpPr>
              <p:nvPr/>
            </p:nvSpPr>
            <p:spPr bwMode="auto">
              <a:xfrm>
                <a:off x="4176" y="153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5" name="Group 29"/>
              <p:cNvGrpSpPr>
                <a:grpSpLocks/>
              </p:cNvGrpSpPr>
              <p:nvPr/>
            </p:nvGrpSpPr>
            <p:grpSpPr bwMode="auto">
              <a:xfrm>
                <a:off x="4368" y="1392"/>
                <a:ext cx="48" cy="288"/>
                <a:chOff x="1008" y="3072"/>
                <a:chExt cx="144" cy="288"/>
              </a:xfrm>
            </p:grpSpPr>
            <p:sp>
              <p:nvSpPr>
                <p:cNvPr id="1376" name="Line 30"/>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77" name="Line 31"/>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78" name="Line 32"/>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6" name="Group 33"/>
              <p:cNvGrpSpPr>
                <a:grpSpLocks/>
              </p:cNvGrpSpPr>
              <p:nvPr/>
            </p:nvGrpSpPr>
            <p:grpSpPr bwMode="auto">
              <a:xfrm rot="10735751">
                <a:off x="4800" y="1392"/>
                <a:ext cx="47" cy="289"/>
                <a:chOff x="1008" y="3072"/>
                <a:chExt cx="144" cy="288"/>
              </a:xfrm>
            </p:grpSpPr>
            <p:sp>
              <p:nvSpPr>
                <p:cNvPr id="1373" name="Line 34"/>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74" name="Line 35"/>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75" name="Line 36"/>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369" name="Text Box 37"/>
              <p:cNvSpPr txBox="1">
                <a:spLocks noChangeArrowheads="1"/>
              </p:cNvSpPr>
              <p:nvPr/>
            </p:nvSpPr>
            <p:spPr bwMode="auto">
              <a:xfrm>
                <a:off x="4128" y="134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370" name="Text Box 38"/>
              <p:cNvSpPr txBox="1">
                <a:spLocks noChangeArrowheads="1"/>
              </p:cNvSpPr>
              <p:nvPr/>
            </p:nvSpPr>
            <p:spPr bwMode="auto">
              <a:xfrm>
                <a:off x="4800" y="134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371" name="Line 39"/>
              <p:cNvSpPr>
                <a:spLocks noChangeShapeType="1"/>
              </p:cNvSpPr>
              <p:nvPr/>
            </p:nvSpPr>
            <p:spPr bwMode="auto">
              <a:xfrm>
                <a:off x="4752" y="1440"/>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372" name="Text Box 40"/>
              <p:cNvSpPr txBox="1">
                <a:spLocks noChangeArrowheads="1"/>
              </p:cNvSpPr>
              <p:nvPr/>
            </p:nvSpPr>
            <p:spPr bwMode="auto">
              <a:xfrm>
                <a:off x="4608" y="163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67</a:t>
                </a:r>
              </a:p>
            </p:txBody>
          </p:sp>
        </p:grpSp>
        <p:grpSp>
          <p:nvGrpSpPr>
            <p:cNvPr id="7" name="Group 41"/>
            <p:cNvGrpSpPr>
              <a:grpSpLocks/>
            </p:cNvGrpSpPr>
            <p:nvPr/>
          </p:nvGrpSpPr>
          <p:grpSpPr bwMode="auto">
            <a:xfrm>
              <a:off x="720" y="3072"/>
              <a:ext cx="1968" cy="513"/>
              <a:chOff x="3504" y="3312"/>
              <a:chExt cx="1968" cy="513"/>
            </a:xfrm>
          </p:grpSpPr>
          <p:sp>
            <p:nvSpPr>
              <p:cNvPr id="1340" name="Text Box 42"/>
              <p:cNvSpPr txBox="1">
                <a:spLocks noChangeArrowheads="1"/>
              </p:cNvSpPr>
              <p:nvPr/>
            </p:nvSpPr>
            <p:spPr bwMode="auto">
              <a:xfrm>
                <a:off x="3792" y="3600"/>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17</a:t>
                </a:r>
              </a:p>
            </p:txBody>
          </p:sp>
          <p:sp>
            <p:nvSpPr>
              <p:cNvPr id="1341" name="Line 43"/>
              <p:cNvSpPr>
                <a:spLocks noChangeShapeType="1"/>
              </p:cNvSpPr>
              <p:nvPr/>
            </p:nvSpPr>
            <p:spPr bwMode="auto">
              <a:xfrm>
                <a:off x="3552" y="35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8" name="Group 44"/>
              <p:cNvGrpSpPr>
                <a:grpSpLocks/>
              </p:cNvGrpSpPr>
              <p:nvPr/>
            </p:nvGrpSpPr>
            <p:grpSpPr bwMode="auto">
              <a:xfrm>
                <a:off x="3744" y="3360"/>
                <a:ext cx="48" cy="288"/>
                <a:chOff x="1008" y="3072"/>
                <a:chExt cx="144" cy="288"/>
              </a:xfrm>
            </p:grpSpPr>
            <p:sp>
              <p:nvSpPr>
                <p:cNvPr id="1363" name="Line 45"/>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64" name="Line 46"/>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65" name="Line 47"/>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9" name="Group 48"/>
              <p:cNvGrpSpPr>
                <a:grpSpLocks/>
              </p:cNvGrpSpPr>
              <p:nvPr/>
            </p:nvGrpSpPr>
            <p:grpSpPr bwMode="auto">
              <a:xfrm rot="10735751">
                <a:off x="4176" y="3360"/>
                <a:ext cx="47" cy="289"/>
                <a:chOff x="1008" y="3072"/>
                <a:chExt cx="144" cy="288"/>
              </a:xfrm>
            </p:grpSpPr>
            <p:sp>
              <p:nvSpPr>
                <p:cNvPr id="1360" name="Line 49"/>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61" name="Line 50"/>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62" name="Line 51"/>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344" name="Text Box 52"/>
              <p:cNvSpPr txBox="1">
                <a:spLocks noChangeArrowheads="1"/>
              </p:cNvSpPr>
              <p:nvPr/>
            </p:nvSpPr>
            <p:spPr bwMode="auto">
              <a:xfrm>
                <a:off x="350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16</a:t>
                </a:r>
              </a:p>
            </p:txBody>
          </p:sp>
          <p:sp>
            <p:nvSpPr>
              <p:cNvPr id="1345" name="Text Box 53"/>
              <p:cNvSpPr txBox="1">
                <a:spLocks noChangeArrowheads="1"/>
              </p:cNvSpPr>
              <p:nvPr/>
            </p:nvSpPr>
            <p:spPr bwMode="auto">
              <a:xfrm>
                <a:off x="4176"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18</a:t>
                </a:r>
              </a:p>
            </p:txBody>
          </p:sp>
          <p:sp>
            <p:nvSpPr>
              <p:cNvPr id="1346" name="Line 54"/>
              <p:cNvSpPr>
                <a:spLocks noChangeShapeType="1"/>
              </p:cNvSpPr>
              <p:nvPr/>
            </p:nvSpPr>
            <p:spPr bwMode="auto">
              <a:xfrm>
                <a:off x="3984" y="34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347" name="Line 55"/>
              <p:cNvSpPr>
                <a:spLocks noChangeShapeType="1"/>
              </p:cNvSpPr>
              <p:nvPr/>
            </p:nvSpPr>
            <p:spPr bwMode="auto">
              <a:xfrm>
                <a:off x="4560" y="35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 name="Group 56"/>
              <p:cNvGrpSpPr>
                <a:grpSpLocks/>
              </p:cNvGrpSpPr>
              <p:nvPr/>
            </p:nvGrpSpPr>
            <p:grpSpPr bwMode="auto">
              <a:xfrm>
                <a:off x="4752" y="3360"/>
                <a:ext cx="48" cy="288"/>
                <a:chOff x="1008" y="3072"/>
                <a:chExt cx="144" cy="288"/>
              </a:xfrm>
            </p:grpSpPr>
            <p:sp>
              <p:nvSpPr>
                <p:cNvPr id="1357" name="Line 57"/>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58" name="Line 58"/>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59" name="Line 59"/>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 name="Group 60"/>
              <p:cNvGrpSpPr>
                <a:grpSpLocks/>
              </p:cNvGrpSpPr>
              <p:nvPr/>
            </p:nvGrpSpPr>
            <p:grpSpPr bwMode="auto">
              <a:xfrm rot="10735751">
                <a:off x="5184" y="3360"/>
                <a:ext cx="47" cy="289"/>
                <a:chOff x="1008" y="3072"/>
                <a:chExt cx="144" cy="288"/>
              </a:xfrm>
            </p:grpSpPr>
            <p:sp>
              <p:nvSpPr>
                <p:cNvPr id="1354" name="Line 61"/>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55" name="Line 62"/>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56" name="Line 63"/>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350" name="Text Box 64"/>
              <p:cNvSpPr txBox="1">
                <a:spLocks noChangeArrowheads="1"/>
              </p:cNvSpPr>
              <p:nvPr/>
            </p:nvSpPr>
            <p:spPr bwMode="auto">
              <a:xfrm>
                <a:off x="4512"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46</a:t>
                </a:r>
              </a:p>
            </p:txBody>
          </p:sp>
          <p:sp>
            <p:nvSpPr>
              <p:cNvPr id="1351" name="Text Box 65"/>
              <p:cNvSpPr txBox="1">
                <a:spLocks noChangeArrowheads="1"/>
              </p:cNvSpPr>
              <p:nvPr/>
            </p:nvSpPr>
            <p:spPr bwMode="auto">
              <a:xfrm>
                <a:off x="518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54</a:t>
                </a:r>
              </a:p>
            </p:txBody>
          </p:sp>
          <p:sp>
            <p:nvSpPr>
              <p:cNvPr id="1352" name="Line 66"/>
              <p:cNvSpPr>
                <a:spLocks noChangeShapeType="1"/>
              </p:cNvSpPr>
              <p:nvPr/>
            </p:nvSpPr>
            <p:spPr bwMode="auto">
              <a:xfrm>
                <a:off x="4992" y="34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353" name="Text Box 67"/>
              <p:cNvSpPr txBox="1">
                <a:spLocks noChangeArrowheads="1"/>
              </p:cNvSpPr>
              <p:nvPr/>
            </p:nvSpPr>
            <p:spPr bwMode="auto">
              <a:xfrm>
                <a:off x="4848" y="3600"/>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50</a:t>
                </a:r>
              </a:p>
            </p:txBody>
          </p:sp>
        </p:grpSp>
      </p:grpSp>
      <p:grpSp>
        <p:nvGrpSpPr>
          <p:cNvPr id="12" name="Group 68"/>
          <p:cNvGrpSpPr>
            <a:grpSpLocks/>
          </p:cNvGrpSpPr>
          <p:nvPr/>
        </p:nvGrpSpPr>
        <p:grpSpPr bwMode="auto">
          <a:xfrm>
            <a:off x="990600" y="2967038"/>
            <a:ext cx="3276600" cy="3024187"/>
            <a:chOff x="624" y="1680"/>
            <a:chExt cx="2064" cy="1905"/>
          </a:xfrm>
        </p:grpSpPr>
        <p:grpSp>
          <p:nvGrpSpPr>
            <p:cNvPr id="13" name="Group 69"/>
            <p:cNvGrpSpPr>
              <a:grpSpLocks/>
            </p:cNvGrpSpPr>
            <p:nvPr/>
          </p:nvGrpSpPr>
          <p:grpSpPr bwMode="auto">
            <a:xfrm>
              <a:off x="624" y="2160"/>
              <a:ext cx="2064" cy="1425"/>
              <a:chOff x="624" y="2112"/>
              <a:chExt cx="2064" cy="1425"/>
            </a:xfrm>
          </p:grpSpPr>
          <p:grpSp>
            <p:nvGrpSpPr>
              <p:cNvPr id="14" name="Group 70"/>
              <p:cNvGrpSpPr>
                <a:grpSpLocks/>
              </p:cNvGrpSpPr>
              <p:nvPr/>
            </p:nvGrpSpPr>
            <p:grpSpPr bwMode="auto">
              <a:xfrm>
                <a:off x="624" y="3024"/>
                <a:ext cx="2064" cy="513"/>
                <a:chOff x="3504" y="1248"/>
                <a:chExt cx="2064" cy="513"/>
              </a:xfrm>
            </p:grpSpPr>
            <p:sp>
              <p:nvSpPr>
                <p:cNvPr id="1312" name="Text Box 71"/>
                <p:cNvSpPr txBox="1">
                  <a:spLocks noChangeArrowheads="1"/>
                </p:cNvSpPr>
                <p:nvPr/>
              </p:nvSpPr>
              <p:spPr bwMode="auto">
                <a:xfrm>
                  <a:off x="3504" y="1536"/>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17</a:t>
                  </a:r>
                </a:p>
              </p:txBody>
            </p:sp>
            <p:sp>
              <p:nvSpPr>
                <p:cNvPr id="1313" name="Line 72"/>
                <p:cNvSpPr>
                  <a:spLocks noChangeShapeType="1"/>
                </p:cNvSpPr>
                <p:nvPr/>
              </p:nvSpPr>
              <p:spPr bwMode="auto">
                <a:xfrm>
                  <a:off x="3648" y="1440"/>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5" name="Group 73"/>
                <p:cNvGrpSpPr>
                  <a:grpSpLocks/>
                </p:cNvGrpSpPr>
                <p:nvPr/>
              </p:nvGrpSpPr>
              <p:grpSpPr bwMode="auto">
                <a:xfrm>
                  <a:off x="3840" y="1296"/>
                  <a:ext cx="48" cy="288"/>
                  <a:chOff x="1008" y="3072"/>
                  <a:chExt cx="144" cy="288"/>
                </a:xfrm>
              </p:grpSpPr>
              <p:sp>
                <p:nvSpPr>
                  <p:cNvPr id="1335" name="Line 74"/>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36" name="Line 75"/>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37" name="Line 76"/>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6" name="Group 77"/>
                <p:cNvGrpSpPr>
                  <a:grpSpLocks/>
                </p:cNvGrpSpPr>
                <p:nvPr/>
              </p:nvGrpSpPr>
              <p:grpSpPr bwMode="auto">
                <a:xfrm rot="10735751">
                  <a:off x="4272" y="1296"/>
                  <a:ext cx="47" cy="289"/>
                  <a:chOff x="1008" y="3072"/>
                  <a:chExt cx="144" cy="288"/>
                </a:xfrm>
              </p:grpSpPr>
              <p:sp>
                <p:nvSpPr>
                  <p:cNvPr id="1332" name="Line 7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33" name="Line 7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34" name="Line 8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316" name="Text Box 81"/>
                <p:cNvSpPr txBox="1">
                  <a:spLocks noChangeArrowheads="1"/>
                </p:cNvSpPr>
                <p:nvPr/>
              </p:nvSpPr>
              <p:spPr bwMode="auto">
                <a:xfrm>
                  <a:off x="3792" y="124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a:t>
                  </a:r>
                </a:p>
              </p:txBody>
            </p:sp>
            <p:sp>
              <p:nvSpPr>
                <p:cNvPr id="1317" name="Text Box 82"/>
                <p:cNvSpPr txBox="1">
                  <a:spLocks noChangeArrowheads="1"/>
                </p:cNvSpPr>
                <p:nvPr/>
              </p:nvSpPr>
              <p:spPr bwMode="auto">
                <a:xfrm>
                  <a:off x="4080" y="124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21</a:t>
                  </a:r>
                </a:p>
              </p:txBody>
            </p:sp>
            <p:sp>
              <p:nvSpPr>
                <p:cNvPr id="1318" name="Line 83"/>
                <p:cNvSpPr>
                  <a:spLocks noChangeShapeType="1"/>
                </p:cNvSpPr>
                <p:nvPr/>
              </p:nvSpPr>
              <p:spPr bwMode="auto">
                <a:xfrm>
                  <a:off x="3696" y="1344"/>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319" name="Line 84"/>
                <p:cNvSpPr>
                  <a:spLocks noChangeShapeType="1"/>
                </p:cNvSpPr>
                <p:nvPr/>
              </p:nvSpPr>
              <p:spPr bwMode="auto">
                <a:xfrm>
                  <a:off x="4656" y="1440"/>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7" name="Group 85"/>
                <p:cNvGrpSpPr>
                  <a:grpSpLocks/>
                </p:cNvGrpSpPr>
                <p:nvPr/>
              </p:nvGrpSpPr>
              <p:grpSpPr bwMode="auto">
                <a:xfrm>
                  <a:off x="4848" y="1296"/>
                  <a:ext cx="48" cy="288"/>
                  <a:chOff x="1008" y="3072"/>
                  <a:chExt cx="144" cy="288"/>
                </a:xfrm>
              </p:grpSpPr>
              <p:sp>
                <p:nvSpPr>
                  <p:cNvPr id="1329" name="Line 86"/>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30" name="Line 87"/>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31" name="Line 88"/>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8" name="Group 89"/>
                <p:cNvGrpSpPr>
                  <a:grpSpLocks/>
                </p:cNvGrpSpPr>
                <p:nvPr/>
              </p:nvGrpSpPr>
              <p:grpSpPr bwMode="auto">
                <a:xfrm rot="10735751">
                  <a:off x="5280" y="1296"/>
                  <a:ext cx="47" cy="289"/>
                  <a:chOff x="1008" y="3072"/>
                  <a:chExt cx="144" cy="288"/>
                </a:xfrm>
              </p:grpSpPr>
              <p:sp>
                <p:nvSpPr>
                  <p:cNvPr id="1326" name="Line 90"/>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27" name="Line 91"/>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28" name="Line 92"/>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322" name="Text Box 93"/>
                <p:cNvSpPr txBox="1">
                  <a:spLocks noChangeArrowheads="1"/>
                </p:cNvSpPr>
                <p:nvPr/>
              </p:nvSpPr>
              <p:spPr bwMode="auto">
                <a:xfrm>
                  <a:off x="4800" y="124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41</a:t>
                  </a:r>
                </a:p>
              </p:txBody>
            </p:sp>
            <p:sp>
              <p:nvSpPr>
                <p:cNvPr id="1323" name="Text Box 94"/>
                <p:cNvSpPr txBox="1">
                  <a:spLocks noChangeArrowheads="1"/>
                </p:cNvSpPr>
                <p:nvPr/>
              </p:nvSpPr>
              <p:spPr bwMode="auto">
                <a:xfrm>
                  <a:off x="5088" y="124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49</a:t>
                  </a:r>
                </a:p>
              </p:txBody>
            </p:sp>
            <p:sp>
              <p:nvSpPr>
                <p:cNvPr id="1324" name="Line 95"/>
                <p:cNvSpPr>
                  <a:spLocks noChangeShapeType="1"/>
                </p:cNvSpPr>
                <p:nvPr/>
              </p:nvSpPr>
              <p:spPr bwMode="auto">
                <a:xfrm>
                  <a:off x="5424" y="1344"/>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325" name="Text Box 96"/>
                <p:cNvSpPr txBox="1">
                  <a:spLocks noChangeArrowheads="1"/>
                </p:cNvSpPr>
                <p:nvPr/>
              </p:nvSpPr>
              <p:spPr bwMode="auto">
                <a:xfrm>
                  <a:off x="5280" y="148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50</a:t>
                  </a:r>
                </a:p>
              </p:txBody>
            </p:sp>
          </p:grpSp>
          <p:sp>
            <p:nvSpPr>
              <p:cNvPr id="1307" name="Line 97"/>
              <p:cNvSpPr>
                <a:spLocks noChangeShapeType="1"/>
              </p:cNvSpPr>
              <p:nvPr/>
            </p:nvSpPr>
            <p:spPr bwMode="auto">
              <a:xfrm flipH="1" flipV="1">
                <a:off x="2064" y="2112"/>
                <a:ext cx="192" cy="384"/>
              </a:xfrm>
              <a:prstGeom prst="line">
                <a:avLst/>
              </a:prstGeom>
              <a:noFill/>
              <a:ln w="31750">
                <a:solidFill>
                  <a:schemeClr val="hlink"/>
                </a:solidFill>
                <a:round/>
                <a:headEnd/>
                <a:tailEnd type="triangle" w="med" len="med"/>
              </a:ln>
            </p:spPr>
            <p:txBody>
              <a:bodyPr lIns="90488" tIns="44450" rIns="90488" bIns="44450"/>
              <a:lstStyle/>
              <a:p>
                <a:endParaRPr lang="el-GR"/>
              </a:p>
            </p:txBody>
          </p:sp>
          <p:grpSp>
            <p:nvGrpSpPr>
              <p:cNvPr id="19" name="Group 98"/>
              <p:cNvGrpSpPr>
                <a:grpSpLocks/>
              </p:cNvGrpSpPr>
              <p:nvPr/>
            </p:nvGrpSpPr>
            <p:grpSpPr bwMode="auto">
              <a:xfrm>
                <a:off x="1152" y="2160"/>
                <a:ext cx="1296" cy="336"/>
                <a:chOff x="1152" y="2160"/>
                <a:chExt cx="1296" cy="336"/>
              </a:xfrm>
            </p:grpSpPr>
            <p:sp>
              <p:nvSpPr>
                <p:cNvPr id="1309" name="Line 99"/>
                <p:cNvSpPr>
                  <a:spLocks noChangeShapeType="1"/>
                </p:cNvSpPr>
                <p:nvPr/>
              </p:nvSpPr>
              <p:spPr bwMode="auto">
                <a:xfrm flipV="1">
                  <a:off x="1296" y="2160"/>
                  <a:ext cx="240" cy="336"/>
                </a:xfrm>
                <a:prstGeom prst="line">
                  <a:avLst/>
                </a:prstGeom>
                <a:noFill/>
                <a:ln w="31750">
                  <a:solidFill>
                    <a:schemeClr val="hlink"/>
                  </a:solidFill>
                  <a:round/>
                  <a:headEnd/>
                  <a:tailEnd type="triangle" w="med" len="med"/>
                </a:ln>
              </p:spPr>
              <p:txBody>
                <a:bodyPr lIns="90488" tIns="44450" rIns="90488" bIns="44450"/>
                <a:lstStyle/>
                <a:p>
                  <a:endParaRPr lang="el-GR"/>
                </a:p>
              </p:txBody>
            </p:sp>
            <p:sp>
              <p:nvSpPr>
                <p:cNvPr id="1310" name="Text Box 100"/>
                <p:cNvSpPr txBox="1">
                  <a:spLocks noChangeArrowheads="1"/>
                </p:cNvSpPr>
                <p:nvPr/>
              </p:nvSpPr>
              <p:spPr bwMode="auto">
                <a:xfrm>
                  <a:off x="1152" y="220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17</a:t>
                  </a:r>
                </a:p>
              </p:txBody>
            </p:sp>
            <p:sp>
              <p:nvSpPr>
                <p:cNvPr id="1311" name="Text Box 101"/>
                <p:cNvSpPr txBox="1">
                  <a:spLocks noChangeArrowheads="1"/>
                </p:cNvSpPr>
                <p:nvPr/>
              </p:nvSpPr>
              <p:spPr bwMode="auto">
                <a:xfrm>
                  <a:off x="2160" y="220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50</a:t>
                  </a:r>
                </a:p>
              </p:txBody>
            </p:sp>
          </p:grpSp>
        </p:grpSp>
        <p:grpSp>
          <p:nvGrpSpPr>
            <p:cNvPr id="20" name="Group 102"/>
            <p:cNvGrpSpPr>
              <a:grpSpLocks/>
            </p:cNvGrpSpPr>
            <p:nvPr/>
          </p:nvGrpSpPr>
          <p:grpSpPr bwMode="auto">
            <a:xfrm>
              <a:off x="672" y="1680"/>
              <a:ext cx="960" cy="513"/>
              <a:chOff x="672" y="1680"/>
              <a:chExt cx="960" cy="513"/>
            </a:xfrm>
          </p:grpSpPr>
          <p:grpSp>
            <p:nvGrpSpPr>
              <p:cNvPr id="21" name="Group 103"/>
              <p:cNvGrpSpPr>
                <a:grpSpLocks/>
              </p:cNvGrpSpPr>
              <p:nvPr/>
            </p:nvGrpSpPr>
            <p:grpSpPr bwMode="auto">
              <a:xfrm>
                <a:off x="672" y="1680"/>
                <a:ext cx="960" cy="337"/>
                <a:chOff x="912" y="3024"/>
                <a:chExt cx="960" cy="337"/>
              </a:xfrm>
            </p:grpSpPr>
            <p:sp>
              <p:nvSpPr>
                <p:cNvPr id="1294" name="Line 104"/>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22" name="Group 105"/>
                <p:cNvGrpSpPr>
                  <a:grpSpLocks/>
                </p:cNvGrpSpPr>
                <p:nvPr/>
              </p:nvGrpSpPr>
              <p:grpSpPr bwMode="auto">
                <a:xfrm>
                  <a:off x="1152" y="3072"/>
                  <a:ext cx="48" cy="288"/>
                  <a:chOff x="1008" y="3072"/>
                  <a:chExt cx="144" cy="288"/>
                </a:xfrm>
              </p:grpSpPr>
              <p:sp>
                <p:nvSpPr>
                  <p:cNvPr id="1303" name="Line 106"/>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04" name="Line 107"/>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05" name="Line 108"/>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23" name="Group 109"/>
                <p:cNvGrpSpPr>
                  <a:grpSpLocks/>
                </p:cNvGrpSpPr>
                <p:nvPr/>
              </p:nvGrpSpPr>
              <p:grpSpPr bwMode="auto">
                <a:xfrm rot="10735751">
                  <a:off x="1584" y="3072"/>
                  <a:ext cx="47" cy="289"/>
                  <a:chOff x="1008" y="3072"/>
                  <a:chExt cx="144" cy="288"/>
                </a:xfrm>
              </p:grpSpPr>
              <p:sp>
                <p:nvSpPr>
                  <p:cNvPr id="1300" name="Line 110"/>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301" name="Line 111"/>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302" name="Line 112"/>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97" name="Text Box 113"/>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298" name="Text Box 114"/>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299" name="Line 115"/>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293" name="Text Box 116"/>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grpSp>
        <p:nvGrpSpPr>
          <p:cNvPr id="24" name="Group 117"/>
          <p:cNvGrpSpPr>
            <a:grpSpLocks/>
          </p:cNvGrpSpPr>
          <p:nvPr/>
        </p:nvGrpSpPr>
        <p:grpSpPr bwMode="auto">
          <a:xfrm>
            <a:off x="1066800" y="2967038"/>
            <a:ext cx="3200400" cy="3024187"/>
            <a:chOff x="672" y="1680"/>
            <a:chExt cx="2016" cy="1905"/>
          </a:xfrm>
        </p:grpSpPr>
        <p:grpSp>
          <p:nvGrpSpPr>
            <p:cNvPr id="25" name="Group 118"/>
            <p:cNvGrpSpPr>
              <a:grpSpLocks/>
            </p:cNvGrpSpPr>
            <p:nvPr/>
          </p:nvGrpSpPr>
          <p:grpSpPr bwMode="auto">
            <a:xfrm>
              <a:off x="720" y="3072"/>
              <a:ext cx="1968" cy="513"/>
              <a:chOff x="768" y="3024"/>
              <a:chExt cx="1968" cy="513"/>
            </a:xfrm>
          </p:grpSpPr>
          <p:grpSp>
            <p:nvGrpSpPr>
              <p:cNvPr id="26" name="Group 119"/>
              <p:cNvGrpSpPr>
                <a:grpSpLocks/>
              </p:cNvGrpSpPr>
              <p:nvPr/>
            </p:nvGrpSpPr>
            <p:grpSpPr bwMode="auto">
              <a:xfrm>
                <a:off x="768" y="3024"/>
                <a:ext cx="960" cy="513"/>
                <a:chOff x="768" y="3024"/>
                <a:chExt cx="960" cy="513"/>
              </a:xfrm>
            </p:grpSpPr>
            <p:grpSp>
              <p:nvGrpSpPr>
                <p:cNvPr id="27" name="Group 120"/>
                <p:cNvGrpSpPr>
                  <a:grpSpLocks/>
                </p:cNvGrpSpPr>
                <p:nvPr/>
              </p:nvGrpSpPr>
              <p:grpSpPr bwMode="auto">
                <a:xfrm>
                  <a:off x="768" y="3024"/>
                  <a:ext cx="960" cy="337"/>
                  <a:chOff x="768" y="3024"/>
                  <a:chExt cx="960" cy="337"/>
                </a:xfrm>
              </p:grpSpPr>
              <p:sp>
                <p:nvSpPr>
                  <p:cNvPr id="1278" name="Line 121"/>
                  <p:cNvSpPr>
                    <a:spLocks noChangeShapeType="1"/>
                  </p:cNvSpPr>
                  <p:nvPr/>
                </p:nvSpPr>
                <p:spPr bwMode="auto">
                  <a:xfrm>
                    <a:off x="816"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28" name="Group 122"/>
                  <p:cNvGrpSpPr>
                    <a:grpSpLocks/>
                  </p:cNvGrpSpPr>
                  <p:nvPr/>
                </p:nvGrpSpPr>
                <p:grpSpPr bwMode="auto">
                  <a:xfrm>
                    <a:off x="1008" y="3072"/>
                    <a:ext cx="48" cy="288"/>
                    <a:chOff x="1008" y="3072"/>
                    <a:chExt cx="144" cy="288"/>
                  </a:xfrm>
                </p:grpSpPr>
                <p:sp>
                  <p:nvSpPr>
                    <p:cNvPr id="1287" name="Line 123"/>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88" name="Line 124"/>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89" name="Line 125"/>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29" name="Group 126"/>
                  <p:cNvGrpSpPr>
                    <a:grpSpLocks/>
                  </p:cNvGrpSpPr>
                  <p:nvPr/>
                </p:nvGrpSpPr>
                <p:grpSpPr bwMode="auto">
                  <a:xfrm rot="10735751">
                    <a:off x="1440" y="3072"/>
                    <a:ext cx="47" cy="289"/>
                    <a:chOff x="1008" y="3072"/>
                    <a:chExt cx="144" cy="288"/>
                  </a:xfrm>
                </p:grpSpPr>
                <p:sp>
                  <p:nvSpPr>
                    <p:cNvPr id="1284" name="Line 127"/>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85" name="Line 128"/>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86" name="Line 129"/>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81" name="Text Box 130"/>
                  <p:cNvSpPr txBox="1">
                    <a:spLocks noChangeArrowheads="1"/>
                  </p:cNvSpPr>
                  <p:nvPr/>
                </p:nvSpPr>
                <p:spPr bwMode="auto">
                  <a:xfrm>
                    <a:off x="768"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a:t>
                    </a:r>
                  </a:p>
                </p:txBody>
              </p:sp>
              <p:sp>
                <p:nvSpPr>
                  <p:cNvPr id="1282" name="Text Box 131"/>
                  <p:cNvSpPr txBox="1">
                    <a:spLocks noChangeArrowheads="1"/>
                  </p:cNvSpPr>
                  <p:nvPr/>
                </p:nvSpPr>
                <p:spPr bwMode="auto">
                  <a:xfrm>
                    <a:off x="1440"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21</a:t>
                    </a:r>
                  </a:p>
                </p:txBody>
              </p:sp>
              <p:sp>
                <p:nvSpPr>
                  <p:cNvPr id="1283" name="Line 132"/>
                  <p:cNvSpPr>
                    <a:spLocks noChangeShapeType="1"/>
                  </p:cNvSpPr>
                  <p:nvPr/>
                </p:nvSpPr>
                <p:spPr bwMode="auto">
                  <a:xfrm>
                    <a:off x="1248"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277" name="Text Box 133"/>
                <p:cNvSpPr txBox="1">
                  <a:spLocks noChangeArrowheads="1"/>
                </p:cNvSpPr>
                <p:nvPr/>
              </p:nvSpPr>
              <p:spPr bwMode="auto">
                <a:xfrm>
                  <a:off x="110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20</a:t>
                  </a:r>
                </a:p>
              </p:txBody>
            </p:sp>
          </p:grpSp>
          <p:grpSp>
            <p:nvGrpSpPr>
              <p:cNvPr id="30" name="Group 134"/>
              <p:cNvGrpSpPr>
                <a:grpSpLocks/>
              </p:cNvGrpSpPr>
              <p:nvPr/>
            </p:nvGrpSpPr>
            <p:grpSpPr bwMode="auto">
              <a:xfrm>
                <a:off x="1776" y="3024"/>
                <a:ext cx="960" cy="513"/>
                <a:chOff x="1776" y="3024"/>
                <a:chExt cx="960" cy="513"/>
              </a:xfrm>
            </p:grpSpPr>
            <p:grpSp>
              <p:nvGrpSpPr>
                <p:cNvPr id="31" name="Group 135"/>
                <p:cNvGrpSpPr>
                  <a:grpSpLocks/>
                </p:cNvGrpSpPr>
                <p:nvPr/>
              </p:nvGrpSpPr>
              <p:grpSpPr bwMode="auto">
                <a:xfrm>
                  <a:off x="1776" y="3024"/>
                  <a:ext cx="960" cy="337"/>
                  <a:chOff x="912" y="3024"/>
                  <a:chExt cx="960" cy="337"/>
                </a:xfrm>
              </p:grpSpPr>
              <p:sp>
                <p:nvSpPr>
                  <p:cNvPr id="1264" name="Line 136"/>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24" name="Group 137"/>
                  <p:cNvGrpSpPr>
                    <a:grpSpLocks/>
                  </p:cNvGrpSpPr>
                  <p:nvPr/>
                </p:nvGrpSpPr>
                <p:grpSpPr bwMode="auto">
                  <a:xfrm>
                    <a:off x="1152" y="3072"/>
                    <a:ext cx="48" cy="288"/>
                    <a:chOff x="1008" y="3072"/>
                    <a:chExt cx="144" cy="288"/>
                  </a:xfrm>
                </p:grpSpPr>
                <p:sp>
                  <p:nvSpPr>
                    <p:cNvPr id="1273" name="Line 13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74" name="Line 13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75" name="Line 14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25" name="Group 141"/>
                  <p:cNvGrpSpPr>
                    <a:grpSpLocks/>
                  </p:cNvGrpSpPr>
                  <p:nvPr/>
                </p:nvGrpSpPr>
                <p:grpSpPr bwMode="auto">
                  <a:xfrm rot="10735751">
                    <a:off x="1584" y="3072"/>
                    <a:ext cx="47" cy="289"/>
                    <a:chOff x="1008" y="3072"/>
                    <a:chExt cx="144" cy="288"/>
                  </a:xfrm>
                </p:grpSpPr>
                <p:sp>
                  <p:nvSpPr>
                    <p:cNvPr id="1270" name="Line 142"/>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71" name="Line 143"/>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72" name="Line 144"/>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67" name="Text Box 145"/>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41</a:t>
                    </a:r>
                  </a:p>
                </p:txBody>
              </p:sp>
              <p:sp>
                <p:nvSpPr>
                  <p:cNvPr id="1268" name="Text Box 146"/>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49</a:t>
                    </a:r>
                  </a:p>
                </p:txBody>
              </p:sp>
              <p:sp>
                <p:nvSpPr>
                  <p:cNvPr id="1269" name="Line 147"/>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263" name="Text Box 148"/>
                <p:cNvSpPr txBox="1">
                  <a:spLocks noChangeArrowheads="1"/>
                </p:cNvSpPr>
                <p:nvPr/>
              </p:nvSpPr>
              <p:spPr bwMode="auto">
                <a:xfrm>
                  <a:off x="2112"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45</a:t>
                  </a:r>
                </a:p>
              </p:txBody>
            </p:sp>
          </p:grpSp>
        </p:grpSp>
        <p:grpSp>
          <p:nvGrpSpPr>
            <p:cNvPr id="1044" name="Group 149"/>
            <p:cNvGrpSpPr>
              <a:grpSpLocks/>
            </p:cNvGrpSpPr>
            <p:nvPr/>
          </p:nvGrpSpPr>
          <p:grpSpPr bwMode="auto">
            <a:xfrm>
              <a:off x="672" y="1680"/>
              <a:ext cx="960" cy="513"/>
              <a:chOff x="672" y="1680"/>
              <a:chExt cx="960" cy="513"/>
            </a:xfrm>
          </p:grpSpPr>
          <p:grpSp>
            <p:nvGrpSpPr>
              <p:cNvPr id="1045" name="Group 150"/>
              <p:cNvGrpSpPr>
                <a:grpSpLocks/>
              </p:cNvGrpSpPr>
              <p:nvPr/>
            </p:nvGrpSpPr>
            <p:grpSpPr bwMode="auto">
              <a:xfrm>
                <a:off x="672" y="1680"/>
                <a:ext cx="960" cy="337"/>
                <a:chOff x="912" y="3024"/>
                <a:chExt cx="960" cy="337"/>
              </a:xfrm>
            </p:grpSpPr>
            <p:sp>
              <p:nvSpPr>
                <p:cNvPr id="1248" name="Line 151"/>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46" name="Group 152"/>
                <p:cNvGrpSpPr>
                  <a:grpSpLocks/>
                </p:cNvGrpSpPr>
                <p:nvPr/>
              </p:nvGrpSpPr>
              <p:grpSpPr bwMode="auto">
                <a:xfrm>
                  <a:off x="1152" y="3072"/>
                  <a:ext cx="48" cy="288"/>
                  <a:chOff x="1008" y="3072"/>
                  <a:chExt cx="144" cy="288"/>
                </a:xfrm>
              </p:grpSpPr>
              <p:sp>
                <p:nvSpPr>
                  <p:cNvPr id="1257" name="Line 153"/>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58" name="Line 154"/>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59" name="Line 155"/>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47" name="Group 156"/>
                <p:cNvGrpSpPr>
                  <a:grpSpLocks/>
                </p:cNvGrpSpPr>
                <p:nvPr/>
              </p:nvGrpSpPr>
              <p:grpSpPr bwMode="auto">
                <a:xfrm rot="10735751">
                  <a:off x="1584" y="3072"/>
                  <a:ext cx="47" cy="289"/>
                  <a:chOff x="1008" y="3072"/>
                  <a:chExt cx="144" cy="288"/>
                </a:xfrm>
              </p:grpSpPr>
              <p:sp>
                <p:nvSpPr>
                  <p:cNvPr id="1254" name="Line 157"/>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55" name="Line 158"/>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56" name="Line 159"/>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51" name="Text Box 160"/>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252" name="Text Box 161"/>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253" name="Line 162"/>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247" name="Text Box 163"/>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grpSp>
        <p:nvGrpSpPr>
          <p:cNvPr id="1048" name="Group 164"/>
          <p:cNvGrpSpPr>
            <a:grpSpLocks/>
          </p:cNvGrpSpPr>
          <p:nvPr/>
        </p:nvGrpSpPr>
        <p:grpSpPr bwMode="auto">
          <a:xfrm>
            <a:off x="1066800" y="2967038"/>
            <a:ext cx="3200400" cy="3048000"/>
            <a:chOff x="672" y="1680"/>
            <a:chExt cx="2016" cy="1920"/>
          </a:xfrm>
        </p:grpSpPr>
        <p:grpSp>
          <p:nvGrpSpPr>
            <p:cNvPr id="1049" name="Group 165"/>
            <p:cNvGrpSpPr>
              <a:grpSpLocks/>
            </p:cNvGrpSpPr>
            <p:nvPr/>
          </p:nvGrpSpPr>
          <p:grpSpPr bwMode="auto">
            <a:xfrm>
              <a:off x="720" y="3072"/>
              <a:ext cx="1968" cy="528"/>
              <a:chOff x="3456" y="432"/>
              <a:chExt cx="1968" cy="528"/>
            </a:xfrm>
          </p:grpSpPr>
          <p:grpSp>
            <p:nvGrpSpPr>
              <p:cNvPr id="1050" name="Group 166"/>
              <p:cNvGrpSpPr>
                <a:grpSpLocks/>
              </p:cNvGrpSpPr>
              <p:nvPr/>
            </p:nvGrpSpPr>
            <p:grpSpPr bwMode="auto">
              <a:xfrm>
                <a:off x="3456" y="432"/>
                <a:ext cx="1968" cy="513"/>
                <a:chOff x="2880" y="3072"/>
                <a:chExt cx="1968" cy="513"/>
              </a:xfrm>
            </p:grpSpPr>
            <p:sp>
              <p:nvSpPr>
                <p:cNvPr id="1217" name="Text Box 167"/>
                <p:cNvSpPr txBox="1">
                  <a:spLocks noChangeArrowheads="1"/>
                </p:cNvSpPr>
                <p:nvPr/>
              </p:nvSpPr>
              <p:spPr bwMode="auto">
                <a:xfrm>
                  <a:off x="3072" y="3360"/>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19.5</a:t>
                  </a:r>
                </a:p>
              </p:txBody>
            </p:sp>
            <p:sp>
              <p:nvSpPr>
                <p:cNvPr id="1218" name="Line 168"/>
                <p:cNvSpPr>
                  <a:spLocks noChangeShapeType="1"/>
                </p:cNvSpPr>
                <p:nvPr/>
              </p:nvSpPr>
              <p:spPr bwMode="auto">
                <a:xfrm>
                  <a:off x="2928" y="326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51" name="Group 169"/>
                <p:cNvGrpSpPr>
                  <a:grpSpLocks/>
                </p:cNvGrpSpPr>
                <p:nvPr/>
              </p:nvGrpSpPr>
              <p:grpSpPr bwMode="auto">
                <a:xfrm>
                  <a:off x="3120" y="3120"/>
                  <a:ext cx="48" cy="288"/>
                  <a:chOff x="1008" y="3072"/>
                  <a:chExt cx="144" cy="288"/>
                </a:xfrm>
              </p:grpSpPr>
              <p:sp>
                <p:nvSpPr>
                  <p:cNvPr id="1241" name="Line 170"/>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42" name="Line 171"/>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43" name="Line 172"/>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52" name="Group 173"/>
                <p:cNvGrpSpPr>
                  <a:grpSpLocks/>
                </p:cNvGrpSpPr>
                <p:nvPr/>
              </p:nvGrpSpPr>
              <p:grpSpPr bwMode="auto">
                <a:xfrm rot="10735751">
                  <a:off x="3552" y="3120"/>
                  <a:ext cx="47" cy="289"/>
                  <a:chOff x="1008" y="3072"/>
                  <a:chExt cx="144" cy="288"/>
                </a:xfrm>
              </p:grpSpPr>
              <p:sp>
                <p:nvSpPr>
                  <p:cNvPr id="1238" name="Line 174"/>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39" name="Line 175"/>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40" name="Line 176"/>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21" name="Text Box 177"/>
                <p:cNvSpPr txBox="1">
                  <a:spLocks noChangeArrowheads="1"/>
                </p:cNvSpPr>
                <p:nvPr/>
              </p:nvSpPr>
              <p:spPr bwMode="auto">
                <a:xfrm>
                  <a:off x="2880" y="307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a:t>
                  </a:r>
                </a:p>
              </p:txBody>
            </p:sp>
            <p:sp>
              <p:nvSpPr>
                <p:cNvPr id="1222" name="Text Box 178"/>
                <p:cNvSpPr txBox="1">
                  <a:spLocks noChangeArrowheads="1"/>
                </p:cNvSpPr>
                <p:nvPr/>
              </p:nvSpPr>
              <p:spPr bwMode="auto">
                <a:xfrm>
                  <a:off x="3552" y="307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21</a:t>
                  </a:r>
                </a:p>
              </p:txBody>
            </p:sp>
            <p:sp>
              <p:nvSpPr>
                <p:cNvPr id="1223" name="Line 179"/>
                <p:cNvSpPr>
                  <a:spLocks noChangeShapeType="1"/>
                </p:cNvSpPr>
                <p:nvPr/>
              </p:nvSpPr>
              <p:spPr bwMode="auto">
                <a:xfrm>
                  <a:off x="3264" y="3168"/>
                  <a:ext cx="0" cy="192"/>
                </a:xfrm>
                <a:prstGeom prst="line">
                  <a:avLst/>
                </a:prstGeom>
                <a:noFill/>
                <a:ln w="25400">
                  <a:solidFill>
                    <a:srgbClr val="008000"/>
                  </a:solidFill>
                  <a:round/>
                  <a:headEnd/>
                  <a:tailEnd/>
                </a:ln>
              </p:spPr>
              <p:txBody>
                <a:bodyPr lIns="90488" tIns="44450" rIns="90488" bIns="44450"/>
                <a:lstStyle/>
                <a:p>
                  <a:endParaRPr lang="el-GR"/>
                </a:p>
              </p:txBody>
            </p:sp>
            <p:grpSp>
              <p:nvGrpSpPr>
                <p:cNvPr id="1053" name="Group 180"/>
                <p:cNvGrpSpPr>
                  <a:grpSpLocks/>
                </p:cNvGrpSpPr>
                <p:nvPr/>
              </p:nvGrpSpPr>
              <p:grpSpPr bwMode="auto">
                <a:xfrm>
                  <a:off x="3888" y="3072"/>
                  <a:ext cx="960" cy="513"/>
                  <a:chOff x="4464" y="2112"/>
                  <a:chExt cx="960" cy="513"/>
                </a:xfrm>
              </p:grpSpPr>
              <p:sp>
                <p:nvSpPr>
                  <p:cNvPr id="1225" name="Line 181"/>
                  <p:cNvSpPr>
                    <a:spLocks noChangeShapeType="1"/>
                  </p:cNvSpPr>
                  <p:nvPr/>
                </p:nvSpPr>
                <p:spPr bwMode="auto">
                  <a:xfrm>
                    <a:off x="4512" y="23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57" name="Group 182"/>
                  <p:cNvGrpSpPr>
                    <a:grpSpLocks/>
                  </p:cNvGrpSpPr>
                  <p:nvPr/>
                </p:nvGrpSpPr>
                <p:grpSpPr bwMode="auto">
                  <a:xfrm>
                    <a:off x="4704" y="2160"/>
                    <a:ext cx="48" cy="288"/>
                    <a:chOff x="1008" y="3072"/>
                    <a:chExt cx="144" cy="288"/>
                  </a:xfrm>
                </p:grpSpPr>
                <p:sp>
                  <p:nvSpPr>
                    <p:cNvPr id="1235" name="Line 183"/>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36" name="Line 184"/>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37" name="Line 185"/>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58" name="Group 186"/>
                  <p:cNvGrpSpPr>
                    <a:grpSpLocks/>
                  </p:cNvGrpSpPr>
                  <p:nvPr/>
                </p:nvGrpSpPr>
                <p:grpSpPr bwMode="auto">
                  <a:xfrm rot="10735751">
                    <a:off x="5136" y="2160"/>
                    <a:ext cx="47" cy="289"/>
                    <a:chOff x="1008" y="3072"/>
                    <a:chExt cx="144" cy="288"/>
                  </a:xfrm>
                </p:grpSpPr>
                <p:sp>
                  <p:nvSpPr>
                    <p:cNvPr id="1232" name="Line 187"/>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33" name="Line 188"/>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34" name="Line 189"/>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28" name="Text Box 190"/>
                  <p:cNvSpPr txBox="1">
                    <a:spLocks noChangeArrowheads="1"/>
                  </p:cNvSpPr>
                  <p:nvPr/>
                </p:nvSpPr>
                <p:spPr bwMode="auto">
                  <a:xfrm>
                    <a:off x="4464" y="21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41</a:t>
                    </a:r>
                  </a:p>
                </p:txBody>
              </p:sp>
              <p:sp>
                <p:nvSpPr>
                  <p:cNvPr id="1229" name="Text Box 191"/>
                  <p:cNvSpPr txBox="1">
                    <a:spLocks noChangeArrowheads="1"/>
                  </p:cNvSpPr>
                  <p:nvPr/>
                </p:nvSpPr>
                <p:spPr bwMode="auto">
                  <a:xfrm>
                    <a:off x="5136" y="21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49</a:t>
                    </a:r>
                  </a:p>
                </p:txBody>
              </p:sp>
              <p:sp>
                <p:nvSpPr>
                  <p:cNvPr id="1230" name="Line 192"/>
                  <p:cNvSpPr>
                    <a:spLocks noChangeShapeType="1"/>
                  </p:cNvSpPr>
                  <p:nvPr/>
                </p:nvSpPr>
                <p:spPr bwMode="auto">
                  <a:xfrm>
                    <a:off x="5040" y="22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231" name="Text Box 193"/>
                  <p:cNvSpPr txBox="1">
                    <a:spLocks noChangeArrowheads="1"/>
                  </p:cNvSpPr>
                  <p:nvPr/>
                </p:nvSpPr>
                <p:spPr bwMode="auto">
                  <a:xfrm>
                    <a:off x="4896" y="2400"/>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47</a:t>
                    </a:r>
                  </a:p>
                </p:txBody>
              </p:sp>
            </p:grpSp>
          </p:grpSp>
          <p:sp>
            <p:nvSpPr>
              <p:cNvPr id="1213" name="Line 194"/>
              <p:cNvSpPr>
                <a:spLocks noChangeShapeType="1"/>
              </p:cNvSpPr>
              <p:nvPr/>
            </p:nvSpPr>
            <p:spPr bwMode="auto">
              <a:xfrm flipV="1">
                <a:off x="3696" y="720"/>
                <a:ext cx="336" cy="240"/>
              </a:xfrm>
              <a:prstGeom prst="line">
                <a:avLst/>
              </a:prstGeom>
              <a:noFill/>
              <a:ln w="15875">
                <a:solidFill>
                  <a:srgbClr val="FF0000"/>
                </a:solidFill>
                <a:round/>
                <a:headEnd/>
                <a:tailEnd/>
              </a:ln>
            </p:spPr>
            <p:txBody>
              <a:bodyPr lIns="90488" tIns="44450" rIns="90488" bIns="44450"/>
              <a:lstStyle/>
              <a:p>
                <a:endParaRPr lang="el-GR"/>
              </a:p>
            </p:txBody>
          </p:sp>
          <p:sp>
            <p:nvSpPr>
              <p:cNvPr id="1214" name="Line 195"/>
              <p:cNvSpPr>
                <a:spLocks noChangeShapeType="1"/>
              </p:cNvSpPr>
              <p:nvPr/>
            </p:nvSpPr>
            <p:spPr bwMode="auto">
              <a:xfrm flipV="1">
                <a:off x="4896" y="720"/>
                <a:ext cx="288" cy="240"/>
              </a:xfrm>
              <a:prstGeom prst="line">
                <a:avLst/>
              </a:prstGeom>
              <a:noFill/>
              <a:ln w="15875">
                <a:solidFill>
                  <a:srgbClr val="FF0000"/>
                </a:solidFill>
                <a:round/>
                <a:headEnd/>
                <a:tailEnd/>
              </a:ln>
            </p:spPr>
            <p:txBody>
              <a:bodyPr lIns="90488" tIns="44450" rIns="90488" bIns="44450"/>
              <a:lstStyle/>
              <a:p>
                <a:endParaRPr lang="el-GR"/>
              </a:p>
            </p:txBody>
          </p:sp>
          <p:sp>
            <p:nvSpPr>
              <p:cNvPr id="1215" name="Line 196"/>
              <p:cNvSpPr>
                <a:spLocks noChangeShapeType="1"/>
              </p:cNvSpPr>
              <p:nvPr/>
            </p:nvSpPr>
            <p:spPr bwMode="auto">
              <a:xfrm flipH="1" flipV="1">
                <a:off x="3744" y="768"/>
                <a:ext cx="288" cy="192"/>
              </a:xfrm>
              <a:prstGeom prst="line">
                <a:avLst/>
              </a:prstGeom>
              <a:noFill/>
              <a:ln w="15875">
                <a:solidFill>
                  <a:srgbClr val="FF0000"/>
                </a:solidFill>
                <a:round/>
                <a:headEnd/>
                <a:tailEnd/>
              </a:ln>
            </p:spPr>
            <p:txBody>
              <a:bodyPr lIns="90488" tIns="44450" rIns="90488" bIns="44450"/>
              <a:lstStyle/>
              <a:p>
                <a:endParaRPr lang="el-GR"/>
              </a:p>
            </p:txBody>
          </p:sp>
          <p:sp>
            <p:nvSpPr>
              <p:cNvPr id="1216" name="Line 197"/>
              <p:cNvSpPr>
                <a:spLocks noChangeShapeType="1"/>
              </p:cNvSpPr>
              <p:nvPr/>
            </p:nvSpPr>
            <p:spPr bwMode="auto">
              <a:xfrm flipH="1" flipV="1">
                <a:off x="4896" y="720"/>
                <a:ext cx="288" cy="240"/>
              </a:xfrm>
              <a:prstGeom prst="line">
                <a:avLst/>
              </a:prstGeom>
              <a:noFill/>
              <a:ln w="15875">
                <a:solidFill>
                  <a:srgbClr val="FF0000"/>
                </a:solidFill>
                <a:round/>
                <a:headEnd/>
                <a:tailEnd/>
              </a:ln>
            </p:spPr>
            <p:txBody>
              <a:bodyPr lIns="90488" tIns="44450" rIns="90488" bIns="44450"/>
              <a:lstStyle/>
              <a:p>
                <a:endParaRPr lang="el-GR"/>
              </a:p>
            </p:txBody>
          </p:sp>
        </p:grpSp>
        <p:grpSp>
          <p:nvGrpSpPr>
            <p:cNvPr id="1059" name="Group 198"/>
            <p:cNvGrpSpPr>
              <a:grpSpLocks/>
            </p:cNvGrpSpPr>
            <p:nvPr/>
          </p:nvGrpSpPr>
          <p:grpSpPr bwMode="auto">
            <a:xfrm>
              <a:off x="672" y="1680"/>
              <a:ext cx="960" cy="513"/>
              <a:chOff x="672" y="1680"/>
              <a:chExt cx="960" cy="513"/>
            </a:xfrm>
          </p:grpSpPr>
          <p:grpSp>
            <p:nvGrpSpPr>
              <p:cNvPr id="1064" name="Group 199"/>
              <p:cNvGrpSpPr>
                <a:grpSpLocks/>
              </p:cNvGrpSpPr>
              <p:nvPr/>
            </p:nvGrpSpPr>
            <p:grpSpPr bwMode="auto">
              <a:xfrm>
                <a:off x="672" y="1680"/>
                <a:ext cx="960" cy="337"/>
                <a:chOff x="912" y="3024"/>
                <a:chExt cx="960" cy="337"/>
              </a:xfrm>
            </p:grpSpPr>
            <p:sp>
              <p:nvSpPr>
                <p:cNvPr id="1200" name="Line 200"/>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65" name="Group 201"/>
                <p:cNvGrpSpPr>
                  <a:grpSpLocks/>
                </p:cNvGrpSpPr>
                <p:nvPr/>
              </p:nvGrpSpPr>
              <p:grpSpPr bwMode="auto">
                <a:xfrm>
                  <a:off x="1152" y="3072"/>
                  <a:ext cx="48" cy="288"/>
                  <a:chOff x="1008" y="3072"/>
                  <a:chExt cx="144" cy="288"/>
                </a:xfrm>
              </p:grpSpPr>
              <p:sp>
                <p:nvSpPr>
                  <p:cNvPr id="1209" name="Line 202"/>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10" name="Line 203"/>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11" name="Line 204"/>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70" name="Group 205"/>
                <p:cNvGrpSpPr>
                  <a:grpSpLocks/>
                </p:cNvGrpSpPr>
                <p:nvPr/>
              </p:nvGrpSpPr>
              <p:grpSpPr bwMode="auto">
                <a:xfrm rot="10735751">
                  <a:off x="1584" y="3072"/>
                  <a:ext cx="47" cy="289"/>
                  <a:chOff x="1008" y="3072"/>
                  <a:chExt cx="144" cy="288"/>
                </a:xfrm>
              </p:grpSpPr>
              <p:sp>
                <p:nvSpPr>
                  <p:cNvPr id="1206" name="Line 206"/>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207" name="Line 207"/>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208" name="Line 208"/>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203" name="Text Box 209"/>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204" name="Text Box 210"/>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205" name="Line 211"/>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199" name="Text Box 212"/>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grpSp>
        <p:nvGrpSpPr>
          <p:cNvPr id="1071" name="Group 213"/>
          <p:cNvGrpSpPr>
            <a:grpSpLocks/>
          </p:cNvGrpSpPr>
          <p:nvPr/>
        </p:nvGrpSpPr>
        <p:grpSpPr bwMode="auto">
          <a:xfrm>
            <a:off x="1066800" y="2967038"/>
            <a:ext cx="3200400" cy="3024187"/>
            <a:chOff x="672" y="1680"/>
            <a:chExt cx="2016" cy="1905"/>
          </a:xfrm>
        </p:grpSpPr>
        <p:grpSp>
          <p:nvGrpSpPr>
            <p:cNvPr id="1088" name="Group 214"/>
            <p:cNvGrpSpPr>
              <a:grpSpLocks/>
            </p:cNvGrpSpPr>
            <p:nvPr/>
          </p:nvGrpSpPr>
          <p:grpSpPr bwMode="auto">
            <a:xfrm>
              <a:off x="720" y="3072"/>
              <a:ext cx="1968" cy="513"/>
              <a:chOff x="2880" y="3072"/>
              <a:chExt cx="1968" cy="513"/>
            </a:xfrm>
          </p:grpSpPr>
          <p:sp>
            <p:nvSpPr>
              <p:cNvPr id="1169" name="Text Box 215"/>
              <p:cNvSpPr txBox="1">
                <a:spLocks noChangeArrowheads="1"/>
              </p:cNvSpPr>
              <p:nvPr/>
            </p:nvSpPr>
            <p:spPr bwMode="auto">
              <a:xfrm>
                <a:off x="3072" y="3360"/>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19.5</a:t>
                </a:r>
              </a:p>
            </p:txBody>
          </p:sp>
          <p:sp>
            <p:nvSpPr>
              <p:cNvPr id="1170" name="Line 216"/>
              <p:cNvSpPr>
                <a:spLocks noChangeShapeType="1"/>
              </p:cNvSpPr>
              <p:nvPr/>
            </p:nvSpPr>
            <p:spPr bwMode="auto">
              <a:xfrm>
                <a:off x="2928" y="326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091" name="Group 217"/>
              <p:cNvGrpSpPr>
                <a:grpSpLocks/>
              </p:cNvGrpSpPr>
              <p:nvPr/>
            </p:nvGrpSpPr>
            <p:grpSpPr bwMode="auto">
              <a:xfrm>
                <a:off x="3120" y="3120"/>
                <a:ext cx="48" cy="288"/>
                <a:chOff x="1008" y="3072"/>
                <a:chExt cx="144" cy="288"/>
              </a:xfrm>
            </p:grpSpPr>
            <p:sp>
              <p:nvSpPr>
                <p:cNvPr id="1193" name="Line 21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94" name="Line 21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95" name="Line 22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92" name="Group 221"/>
              <p:cNvGrpSpPr>
                <a:grpSpLocks/>
              </p:cNvGrpSpPr>
              <p:nvPr/>
            </p:nvGrpSpPr>
            <p:grpSpPr bwMode="auto">
              <a:xfrm rot="10735751">
                <a:off x="3552" y="3120"/>
                <a:ext cx="47" cy="289"/>
                <a:chOff x="1008" y="3072"/>
                <a:chExt cx="144" cy="288"/>
              </a:xfrm>
            </p:grpSpPr>
            <p:sp>
              <p:nvSpPr>
                <p:cNvPr id="1190" name="Line 222"/>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91" name="Line 223"/>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92" name="Line 224"/>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73" name="Text Box 225"/>
              <p:cNvSpPr txBox="1">
                <a:spLocks noChangeArrowheads="1"/>
              </p:cNvSpPr>
              <p:nvPr/>
            </p:nvSpPr>
            <p:spPr bwMode="auto">
              <a:xfrm>
                <a:off x="2880" y="307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a:t>
                </a:r>
              </a:p>
            </p:txBody>
          </p:sp>
          <p:sp>
            <p:nvSpPr>
              <p:cNvPr id="1174" name="Text Box 226"/>
              <p:cNvSpPr txBox="1">
                <a:spLocks noChangeArrowheads="1"/>
              </p:cNvSpPr>
              <p:nvPr/>
            </p:nvSpPr>
            <p:spPr bwMode="auto">
              <a:xfrm>
                <a:off x="3552" y="307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21</a:t>
                </a:r>
              </a:p>
            </p:txBody>
          </p:sp>
          <p:sp>
            <p:nvSpPr>
              <p:cNvPr id="1175" name="Line 227"/>
              <p:cNvSpPr>
                <a:spLocks noChangeShapeType="1"/>
              </p:cNvSpPr>
              <p:nvPr/>
            </p:nvSpPr>
            <p:spPr bwMode="auto">
              <a:xfrm>
                <a:off x="3264" y="3168"/>
                <a:ext cx="0" cy="192"/>
              </a:xfrm>
              <a:prstGeom prst="line">
                <a:avLst/>
              </a:prstGeom>
              <a:noFill/>
              <a:ln w="25400">
                <a:solidFill>
                  <a:srgbClr val="008000"/>
                </a:solidFill>
                <a:round/>
                <a:headEnd/>
                <a:tailEnd/>
              </a:ln>
            </p:spPr>
            <p:txBody>
              <a:bodyPr lIns="90488" tIns="44450" rIns="90488" bIns="44450"/>
              <a:lstStyle/>
              <a:p>
                <a:endParaRPr lang="el-GR"/>
              </a:p>
            </p:txBody>
          </p:sp>
          <p:grpSp>
            <p:nvGrpSpPr>
              <p:cNvPr id="1102" name="Group 228"/>
              <p:cNvGrpSpPr>
                <a:grpSpLocks/>
              </p:cNvGrpSpPr>
              <p:nvPr/>
            </p:nvGrpSpPr>
            <p:grpSpPr bwMode="auto">
              <a:xfrm>
                <a:off x="3888" y="3072"/>
                <a:ext cx="960" cy="513"/>
                <a:chOff x="4464" y="2112"/>
                <a:chExt cx="960" cy="513"/>
              </a:xfrm>
            </p:grpSpPr>
            <p:sp>
              <p:nvSpPr>
                <p:cNvPr id="1177" name="Line 229"/>
                <p:cNvSpPr>
                  <a:spLocks noChangeShapeType="1"/>
                </p:cNvSpPr>
                <p:nvPr/>
              </p:nvSpPr>
              <p:spPr bwMode="auto">
                <a:xfrm>
                  <a:off x="4512" y="23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03" name="Group 230"/>
                <p:cNvGrpSpPr>
                  <a:grpSpLocks/>
                </p:cNvGrpSpPr>
                <p:nvPr/>
              </p:nvGrpSpPr>
              <p:grpSpPr bwMode="auto">
                <a:xfrm>
                  <a:off x="4704" y="2160"/>
                  <a:ext cx="48" cy="288"/>
                  <a:chOff x="1008" y="3072"/>
                  <a:chExt cx="144" cy="288"/>
                </a:xfrm>
              </p:grpSpPr>
              <p:sp>
                <p:nvSpPr>
                  <p:cNvPr id="1187" name="Line 231"/>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88" name="Line 232"/>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89" name="Line 233"/>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04" name="Group 234"/>
                <p:cNvGrpSpPr>
                  <a:grpSpLocks/>
                </p:cNvGrpSpPr>
                <p:nvPr/>
              </p:nvGrpSpPr>
              <p:grpSpPr bwMode="auto">
                <a:xfrm rot="10735751">
                  <a:off x="5136" y="2160"/>
                  <a:ext cx="47" cy="289"/>
                  <a:chOff x="1008" y="3072"/>
                  <a:chExt cx="144" cy="288"/>
                </a:xfrm>
              </p:grpSpPr>
              <p:sp>
                <p:nvSpPr>
                  <p:cNvPr id="1184" name="Line 235"/>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85" name="Line 236"/>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86" name="Line 237"/>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80" name="Text Box 238"/>
                <p:cNvSpPr txBox="1">
                  <a:spLocks noChangeArrowheads="1"/>
                </p:cNvSpPr>
                <p:nvPr/>
              </p:nvSpPr>
              <p:spPr bwMode="auto">
                <a:xfrm>
                  <a:off x="4464" y="21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41</a:t>
                  </a:r>
                </a:p>
              </p:txBody>
            </p:sp>
            <p:sp>
              <p:nvSpPr>
                <p:cNvPr id="1181" name="Text Box 239"/>
                <p:cNvSpPr txBox="1">
                  <a:spLocks noChangeArrowheads="1"/>
                </p:cNvSpPr>
                <p:nvPr/>
              </p:nvSpPr>
              <p:spPr bwMode="auto">
                <a:xfrm>
                  <a:off x="5136" y="21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49</a:t>
                  </a:r>
                </a:p>
              </p:txBody>
            </p:sp>
            <p:sp>
              <p:nvSpPr>
                <p:cNvPr id="1182" name="Line 240"/>
                <p:cNvSpPr>
                  <a:spLocks noChangeShapeType="1"/>
                </p:cNvSpPr>
                <p:nvPr/>
              </p:nvSpPr>
              <p:spPr bwMode="auto">
                <a:xfrm>
                  <a:off x="5040" y="22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183" name="Text Box 241"/>
                <p:cNvSpPr txBox="1">
                  <a:spLocks noChangeArrowheads="1"/>
                </p:cNvSpPr>
                <p:nvPr/>
              </p:nvSpPr>
              <p:spPr bwMode="auto">
                <a:xfrm>
                  <a:off x="4896" y="2400"/>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47</a:t>
                  </a:r>
                </a:p>
              </p:txBody>
            </p:sp>
          </p:grpSp>
        </p:grpSp>
        <p:grpSp>
          <p:nvGrpSpPr>
            <p:cNvPr id="1107" name="Group 242"/>
            <p:cNvGrpSpPr>
              <a:grpSpLocks/>
            </p:cNvGrpSpPr>
            <p:nvPr/>
          </p:nvGrpSpPr>
          <p:grpSpPr bwMode="auto">
            <a:xfrm>
              <a:off x="672" y="1680"/>
              <a:ext cx="960" cy="513"/>
              <a:chOff x="672" y="1680"/>
              <a:chExt cx="960" cy="513"/>
            </a:xfrm>
          </p:grpSpPr>
          <p:grpSp>
            <p:nvGrpSpPr>
              <p:cNvPr id="1108" name="Group 243"/>
              <p:cNvGrpSpPr>
                <a:grpSpLocks/>
              </p:cNvGrpSpPr>
              <p:nvPr/>
            </p:nvGrpSpPr>
            <p:grpSpPr bwMode="auto">
              <a:xfrm>
                <a:off x="672" y="1680"/>
                <a:ext cx="960" cy="337"/>
                <a:chOff x="912" y="3024"/>
                <a:chExt cx="960" cy="337"/>
              </a:xfrm>
            </p:grpSpPr>
            <p:sp>
              <p:nvSpPr>
                <p:cNvPr id="1157" name="Line 244"/>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19" name="Group 245"/>
                <p:cNvGrpSpPr>
                  <a:grpSpLocks/>
                </p:cNvGrpSpPr>
                <p:nvPr/>
              </p:nvGrpSpPr>
              <p:grpSpPr bwMode="auto">
                <a:xfrm>
                  <a:off x="1152" y="3072"/>
                  <a:ext cx="48" cy="288"/>
                  <a:chOff x="1008" y="3072"/>
                  <a:chExt cx="144" cy="288"/>
                </a:xfrm>
              </p:grpSpPr>
              <p:sp>
                <p:nvSpPr>
                  <p:cNvPr id="1166" name="Line 246"/>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67" name="Line 247"/>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68" name="Line 248"/>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21" name="Group 249"/>
                <p:cNvGrpSpPr>
                  <a:grpSpLocks/>
                </p:cNvGrpSpPr>
                <p:nvPr/>
              </p:nvGrpSpPr>
              <p:grpSpPr bwMode="auto">
                <a:xfrm rot="10735751">
                  <a:off x="1584" y="3072"/>
                  <a:ext cx="47" cy="289"/>
                  <a:chOff x="1008" y="3072"/>
                  <a:chExt cx="144" cy="288"/>
                </a:xfrm>
              </p:grpSpPr>
              <p:sp>
                <p:nvSpPr>
                  <p:cNvPr id="1163" name="Line 250"/>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64" name="Line 251"/>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65" name="Line 252"/>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60" name="Text Box 253"/>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161" name="Text Box 254"/>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162" name="Line 255"/>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156" name="Text Box 256"/>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grpSp>
        <p:nvGrpSpPr>
          <p:cNvPr id="1122" name="Group 257"/>
          <p:cNvGrpSpPr>
            <a:grpSpLocks/>
          </p:cNvGrpSpPr>
          <p:nvPr/>
        </p:nvGrpSpPr>
        <p:grpSpPr bwMode="auto">
          <a:xfrm>
            <a:off x="1066800" y="2967038"/>
            <a:ext cx="3200400" cy="3048000"/>
            <a:chOff x="672" y="1680"/>
            <a:chExt cx="2016" cy="1920"/>
          </a:xfrm>
        </p:grpSpPr>
        <p:grpSp>
          <p:nvGrpSpPr>
            <p:cNvPr id="1125" name="Group 258"/>
            <p:cNvGrpSpPr>
              <a:grpSpLocks/>
            </p:cNvGrpSpPr>
            <p:nvPr/>
          </p:nvGrpSpPr>
          <p:grpSpPr bwMode="auto">
            <a:xfrm>
              <a:off x="720" y="3072"/>
              <a:ext cx="1968" cy="528"/>
              <a:chOff x="768" y="3024"/>
              <a:chExt cx="1968" cy="528"/>
            </a:xfrm>
          </p:grpSpPr>
          <p:sp>
            <p:nvSpPr>
              <p:cNvPr id="1118" name="Line 259"/>
              <p:cNvSpPr>
                <a:spLocks noChangeShapeType="1"/>
              </p:cNvSpPr>
              <p:nvPr/>
            </p:nvSpPr>
            <p:spPr bwMode="auto">
              <a:xfrm>
                <a:off x="2160" y="3360"/>
                <a:ext cx="288" cy="192"/>
              </a:xfrm>
              <a:prstGeom prst="line">
                <a:avLst/>
              </a:prstGeom>
              <a:noFill/>
              <a:ln w="15875">
                <a:solidFill>
                  <a:srgbClr val="FF0000"/>
                </a:solidFill>
                <a:round/>
                <a:headEnd/>
                <a:tailEnd/>
              </a:ln>
            </p:spPr>
            <p:txBody>
              <a:bodyPr lIns="90488" tIns="44450" rIns="90488" bIns="44450"/>
              <a:lstStyle/>
              <a:p>
                <a:endParaRPr lang="el-GR"/>
              </a:p>
            </p:txBody>
          </p:sp>
          <p:grpSp>
            <p:nvGrpSpPr>
              <p:cNvPr id="1128" name="Group 260"/>
              <p:cNvGrpSpPr>
                <a:grpSpLocks/>
              </p:cNvGrpSpPr>
              <p:nvPr/>
            </p:nvGrpSpPr>
            <p:grpSpPr bwMode="auto">
              <a:xfrm>
                <a:off x="1776" y="3024"/>
                <a:ext cx="960" cy="513"/>
                <a:chOff x="1776" y="3024"/>
                <a:chExt cx="960" cy="513"/>
              </a:xfrm>
            </p:grpSpPr>
            <p:grpSp>
              <p:nvGrpSpPr>
                <p:cNvPr id="1129" name="Group 261"/>
                <p:cNvGrpSpPr>
                  <a:grpSpLocks/>
                </p:cNvGrpSpPr>
                <p:nvPr/>
              </p:nvGrpSpPr>
              <p:grpSpPr bwMode="auto">
                <a:xfrm>
                  <a:off x="1776" y="3024"/>
                  <a:ext cx="960" cy="337"/>
                  <a:chOff x="912" y="3024"/>
                  <a:chExt cx="960" cy="337"/>
                </a:xfrm>
              </p:grpSpPr>
              <p:sp>
                <p:nvSpPr>
                  <p:cNvPr id="1141" name="Line 262"/>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39" name="Group 263"/>
                  <p:cNvGrpSpPr>
                    <a:grpSpLocks/>
                  </p:cNvGrpSpPr>
                  <p:nvPr/>
                </p:nvGrpSpPr>
                <p:grpSpPr bwMode="auto">
                  <a:xfrm>
                    <a:off x="1152" y="3072"/>
                    <a:ext cx="48" cy="288"/>
                    <a:chOff x="1008" y="3072"/>
                    <a:chExt cx="144" cy="288"/>
                  </a:xfrm>
                </p:grpSpPr>
                <p:sp>
                  <p:nvSpPr>
                    <p:cNvPr id="1150" name="Line 264"/>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51" name="Line 265"/>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52" name="Line 266"/>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42" name="Group 267"/>
                  <p:cNvGrpSpPr>
                    <a:grpSpLocks/>
                  </p:cNvGrpSpPr>
                  <p:nvPr/>
                </p:nvGrpSpPr>
                <p:grpSpPr bwMode="auto">
                  <a:xfrm rot="10735751">
                    <a:off x="1584" y="3072"/>
                    <a:ext cx="47" cy="289"/>
                    <a:chOff x="1008" y="3072"/>
                    <a:chExt cx="144" cy="288"/>
                  </a:xfrm>
                </p:grpSpPr>
                <p:sp>
                  <p:nvSpPr>
                    <p:cNvPr id="1147" name="Line 26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48" name="Line 26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49" name="Line 27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44" name="Text Box 271"/>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41</a:t>
                    </a:r>
                  </a:p>
                </p:txBody>
              </p:sp>
              <p:sp>
                <p:nvSpPr>
                  <p:cNvPr id="1145" name="Text Box 272"/>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49</a:t>
                    </a:r>
                  </a:p>
                </p:txBody>
              </p:sp>
              <p:sp>
                <p:nvSpPr>
                  <p:cNvPr id="1146" name="Line 273"/>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140" name="Text Box 274"/>
                <p:cNvSpPr txBox="1">
                  <a:spLocks noChangeArrowheads="1"/>
                </p:cNvSpPr>
                <p:nvPr/>
              </p:nvSpPr>
              <p:spPr bwMode="auto">
                <a:xfrm>
                  <a:off x="2112"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45</a:t>
                  </a:r>
                </a:p>
              </p:txBody>
            </p:sp>
          </p:grpSp>
          <p:sp>
            <p:nvSpPr>
              <p:cNvPr id="1120" name="Line 275"/>
              <p:cNvSpPr>
                <a:spLocks noChangeShapeType="1"/>
              </p:cNvSpPr>
              <p:nvPr/>
            </p:nvSpPr>
            <p:spPr bwMode="auto">
              <a:xfrm flipV="1">
                <a:off x="2160" y="3312"/>
                <a:ext cx="288" cy="192"/>
              </a:xfrm>
              <a:prstGeom prst="line">
                <a:avLst/>
              </a:prstGeom>
              <a:noFill/>
              <a:ln w="15875">
                <a:solidFill>
                  <a:srgbClr val="FF0000"/>
                </a:solidFill>
                <a:round/>
                <a:headEnd/>
                <a:tailEnd/>
              </a:ln>
            </p:spPr>
            <p:txBody>
              <a:bodyPr lIns="90488" tIns="44450" rIns="90488" bIns="44450"/>
              <a:lstStyle/>
              <a:p>
                <a:endParaRPr lang="el-GR"/>
              </a:p>
            </p:txBody>
          </p:sp>
          <p:grpSp>
            <p:nvGrpSpPr>
              <p:cNvPr id="1143" name="Group 276"/>
              <p:cNvGrpSpPr>
                <a:grpSpLocks/>
              </p:cNvGrpSpPr>
              <p:nvPr/>
            </p:nvGrpSpPr>
            <p:grpSpPr bwMode="auto">
              <a:xfrm>
                <a:off x="768" y="3024"/>
                <a:ext cx="960" cy="528"/>
                <a:chOff x="4320" y="3072"/>
                <a:chExt cx="960" cy="528"/>
              </a:xfrm>
            </p:grpSpPr>
            <p:grpSp>
              <p:nvGrpSpPr>
                <p:cNvPr id="1153" name="Group 277"/>
                <p:cNvGrpSpPr>
                  <a:grpSpLocks/>
                </p:cNvGrpSpPr>
                <p:nvPr/>
              </p:nvGrpSpPr>
              <p:grpSpPr bwMode="auto">
                <a:xfrm>
                  <a:off x="4320" y="3072"/>
                  <a:ext cx="960" cy="513"/>
                  <a:chOff x="768" y="3024"/>
                  <a:chExt cx="960" cy="513"/>
                </a:xfrm>
              </p:grpSpPr>
              <p:grpSp>
                <p:nvGrpSpPr>
                  <p:cNvPr id="1154" name="Group 278"/>
                  <p:cNvGrpSpPr>
                    <a:grpSpLocks/>
                  </p:cNvGrpSpPr>
                  <p:nvPr/>
                </p:nvGrpSpPr>
                <p:grpSpPr bwMode="auto">
                  <a:xfrm>
                    <a:off x="768" y="3024"/>
                    <a:ext cx="960" cy="337"/>
                    <a:chOff x="768" y="3024"/>
                    <a:chExt cx="960" cy="337"/>
                  </a:xfrm>
                </p:grpSpPr>
                <p:sp>
                  <p:nvSpPr>
                    <p:cNvPr id="1127" name="Line 279"/>
                    <p:cNvSpPr>
                      <a:spLocks noChangeShapeType="1"/>
                    </p:cNvSpPr>
                    <p:nvPr/>
                  </p:nvSpPr>
                  <p:spPr bwMode="auto">
                    <a:xfrm>
                      <a:off x="816"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55" name="Group 280"/>
                    <p:cNvGrpSpPr>
                      <a:grpSpLocks/>
                    </p:cNvGrpSpPr>
                    <p:nvPr/>
                  </p:nvGrpSpPr>
                  <p:grpSpPr bwMode="auto">
                    <a:xfrm>
                      <a:off x="1008" y="3072"/>
                      <a:ext cx="48" cy="288"/>
                      <a:chOff x="1008" y="3072"/>
                      <a:chExt cx="144" cy="288"/>
                    </a:xfrm>
                  </p:grpSpPr>
                  <p:sp>
                    <p:nvSpPr>
                      <p:cNvPr id="1136" name="Line 281"/>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37" name="Line 282"/>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38" name="Line 283"/>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58" name="Group 284"/>
                    <p:cNvGrpSpPr>
                      <a:grpSpLocks/>
                    </p:cNvGrpSpPr>
                    <p:nvPr/>
                  </p:nvGrpSpPr>
                  <p:grpSpPr bwMode="auto">
                    <a:xfrm rot="10735751">
                      <a:off x="1440" y="3072"/>
                      <a:ext cx="47" cy="289"/>
                      <a:chOff x="1008" y="3072"/>
                      <a:chExt cx="144" cy="288"/>
                    </a:xfrm>
                  </p:grpSpPr>
                  <p:sp>
                    <p:nvSpPr>
                      <p:cNvPr id="1133" name="Line 285"/>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34" name="Line 286"/>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35" name="Line 287"/>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30" name="Text Box 288"/>
                    <p:cNvSpPr txBox="1">
                      <a:spLocks noChangeArrowheads="1"/>
                    </p:cNvSpPr>
                    <p:nvPr/>
                  </p:nvSpPr>
                  <p:spPr bwMode="auto">
                    <a:xfrm>
                      <a:off x="768"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19</a:t>
                      </a:r>
                    </a:p>
                  </p:txBody>
                </p:sp>
                <p:sp>
                  <p:nvSpPr>
                    <p:cNvPr id="1131" name="Text Box 289"/>
                    <p:cNvSpPr txBox="1">
                      <a:spLocks noChangeArrowheads="1"/>
                    </p:cNvSpPr>
                    <p:nvPr/>
                  </p:nvSpPr>
                  <p:spPr bwMode="auto">
                    <a:xfrm>
                      <a:off x="1440"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21</a:t>
                      </a:r>
                    </a:p>
                  </p:txBody>
                </p:sp>
                <p:sp>
                  <p:nvSpPr>
                    <p:cNvPr id="1132" name="Line 290"/>
                    <p:cNvSpPr>
                      <a:spLocks noChangeShapeType="1"/>
                    </p:cNvSpPr>
                    <p:nvPr/>
                  </p:nvSpPr>
                  <p:spPr bwMode="auto">
                    <a:xfrm>
                      <a:off x="1248"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126" name="Text Box 291"/>
                  <p:cNvSpPr txBox="1">
                    <a:spLocks noChangeArrowheads="1"/>
                  </p:cNvSpPr>
                  <p:nvPr/>
                </p:nvSpPr>
                <p:spPr bwMode="auto">
                  <a:xfrm>
                    <a:off x="110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20</a:t>
                    </a:r>
                  </a:p>
                </p:txBody>
              </p:sp>
            </p:grpSp>
            <p:sp>
              <p:nvSpPr>
                <p:cNvPr id="1123" name="Line 292"/>
                <p:cNvSpPr>
                  <a:spLocks noChangeShapeType="1"/>
                </p:cNvSpPr>
                <p:nvPr/>
              </p:nvSpPr>
              <p:spPr bwMode="auto">
                <a:xfrm flipV="1">
                  <a:off x="4656" y="3408"/>
                  <a:ext cx="288" cy="192"/>
                </a:xfrm>
                <a:prstGeom prst="line">
                  <a:avLst/>
                </a:prstGeom>
                <a:noFill/>
                <a:ln w="15875">
                  <a:solidFill>
                    <a:srgbClr val="FF0000"/>
                  </a:solidFill>
                  <a:round/>
                  <a:headEnd/>
                  <a:tailEnd/>
                </a:ln>
              </p:spPr>
              <p:txBody>
                <a:bodyPr lIns="90488" tIns="44450" rIns="90488" bIns="44450"/>
                <a:lstStyle/>
                <a:p>
                  <a:endParaRPr lang="el-GR"/>
                </a:p>
              </p:txBody>
            </p:sp>
            <p:sp>
              <p:nvSpPr>
                <p:cNvPr id="1124" name="Line 293"/>
                <p:cNvSpPr>
                  <a:spLocks noChangeShapeType="1"/>
                </p:cNvSpPr>
                <p:nvPr/>
              </p:nvSpPr>
              <p:spPr bwMode="auto">
                <a:xfrm>
                  <a:off x="4656" y="3408"/>
                  <a:ext cx="288" cy="192"/>
                </a:xfrm>
                <a:prstGeom prst="line">
                  <a:avLst/>
                </a:prstGeom>
                <a:noFill/>
                <a:ln w="15875">
                  <a:solidFill>
                    <a:srgbClr val="FF0000"/>
                  </a:solidFill>
                  <a:round/>
                  <a:headEnd/>
                  <a:tailEnd/>
                </a:ln>
              </p:spPr>
              <p:txBody>
                <a:bodyPr lIns="90488" tIns="44450" rIns="90488" bIns="44450"/>
                <a:lstStyle/>
                <a:p>
                  <a:endParaRPr lang="el-GR"/>
                </a:p>
              </p:txBody>
            </p:sp>
          </p:grpSp>
        </p:grpSp>
        <p:grpSp>
          <p:nvGrpSpPr>
            <p:cNvPr id="1159" name="Group 294"/>
            <p:cNvGrpSpPr>
              <a:grpSpLocks/>
            </p:cNvGrpSpPr>
            <p:nvPr/>
          </p:nvGrpSpPr>
          <p:grpSpPr bwMode="auto">
            <a:xfrm>
              <a:off x="672" y="1680"/>
              <a:ext cx="960" cy="513"/>
              <a:chOff x="672" y="1680"/>
              <a:chExt cx="960" cy="513"/>
            </a:xfrm>
          </p:grpSpPr>
          <p:grpSp>
            <p:nvGrpSpPr>
              <p:cNvPr id="1171" name="Group 295"/>
              <p:cNvGrpSpPr>
                <a:grpSpLocks/>
              </p:cNvGrpSpPr>
              <p:nvPr/>
            </p:nvGrpSpPr>
            <p:grpSpPr bwMode="auto">
              <a:xfrm>
                <a:off x="672" y="1680"/>
                <a:ext cx="960" cy="337"/>
                <a:chOff x="912" y="3024"/>
                <a:chExt cx="960" cy="337"/>
              </a:xfrm>
            </p:grpSpPr>
            <p:sp>
              <p:nvSpPr>
                <p:cNvPr id="1106" name="Line 296"/>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72" name="Group 297"/>
                <p:cNvGrpSpPr>
                  <a:grpSpLocks/>
                </p:cNvGrpSpPr>
                <p:nvPr/>
              </p:nvGrpSpPr>
              <p:grpSpPr bwMode="auto">
                <a:xfrm>
                  <a:off x="1152" y="3072"/>
                  <a:ext cx="48" cy="288"/>
                  <a:chOff x="1008" y="3072"/>
                  <a:chExt cx="144" cy="288"/>
                </a:xfrm>
              </p:grpSpPr>
              <p:sp>
                <p:nvSpPr>
                  <p:cNvPr id="1115" name="Line 29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16" name="Line 29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17" name="Line 30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76" name="Group 301"/>
                <p:cNvGrpSpPr>
                  <a:grpSpLocks/>
                </p:cNvGrpSpPr>
                <p:nvPr/>
              </p:nvGrpSpPr>
              <p:grpSpPr bwMode="auto">
                <a:xfrm rot="10735751">
                  <a:off x="1584" y="3072"/>
                  <a:ext cx="47" cy="289"/>
                  <a:chOff x="1008" y="3072"/>
                  <a:chExt cx="144" cy="288"/>
                </a:xfrm>
              </p:grpSpPr>
              <p:sp>
                <p:nvSpPr>
                  <p:cNvPr id="1112" name="Line 302"/>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13" name="Line 303"/>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14" name="Line 304"/>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109" name="Text Box 305"/>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110" name="Text Box 306"/>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111" name="Line 307"/>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105" name="Text Box 308"/>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grpSp>
        <p:nvGrpSpPr>
          <p:cNvPr id="1178" name="Group 309"/>
          <p:cNvGrpSpPr>
            <a:grpSpLocks/>
          </p:cNvGrpSpPr>
          <p:nvPr/>
        </p:nvGrpSpPr>
        <p:grpSpPr bwMode="auto">
          <a:xfrm>
            <a:off x="1066800" y="2967038"/>
            <a:ext cx="3200400" cy="3024187"/>
            <a:chOff x="672" y="1680"/>
            <a:chExt cx="2016" cy="1905"/>
          </a:xfrm>
        </p:grpSpPr>
        <p:grpSp>
          <p:nvGrpSpPr>
            <p:cNvPr id="1179" name="Group 310"/>
            <p:cNvGrpSpPr>
              <a:grpSpLocks/>
            </p:cNvGrpSpPr>
            <p:nvPr/>
          </p:nvGrpSpPr>
          <p:grpSpPr bwMode="auto">
            <a:xfrm>
              <a:off x="672" y="1680"/>
              <a:ext cx="960" cy="513"/>
              <a:chOff x="672" y="1680"/>
              <a:chExt cx="960" cy="513"/>
            </a:xfrm>
          </p:grpSpPr>
          <p:grpSp>
            <p:nvGrpSpPr>
              <p:cNvPr id="1196" name="Group 311"/>
              <p:cNvGrpSpPr>
                <a:grpSpLocks/>
              </p:cNvGrpSpPr>
              <p:nvPr/>
            </p:nvGrpSpPr>
            <p:grpSpPr bwMode="auto">
              <a:xfrm>
                <a:off x="672" y="1680"/>
                <a:ext cx="960" cy="337"/>
                <a:chOff x="912" y="3024"/>
                <a:chExt cx="960" cy="337"/>
              </a:xfrm>
            </p:grpSpPr>
            <p:sp>
              <p:nvSpPr>
                <p:cNvPr id="1090" name="Line 312"/>
                <p:cNvSpPr>
                  <a:spLocks noChangeShapeType="1"/>
                </p:cNvSpPr>
                <p:nvPr/>
              </p:nvSpPr>
              <p:spPr bwMode="auto">
                <a:xfrm>
                  <a:off x="960" y="3216"/>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197" name="Group 313"/>
                <p:cNvGrpSpPr>
                  <a:grpSpLocks/>
                </p:cNvGrpSpPr>
                <p:nvPr/>
              </p:nvGrpSpPr>
              <p:grpSpPr bwMode="auto">
                <a:xfrm>
                  <a:off x="1152" y="3072"/>
                  <a:ext cx="48" cy="288"/>
                  <a:chOff x="1008" y="3072"/>
                  <a:chExt cx="144" cy="288"/>
                </a:xfrm>
              </p:grpSpPr>
              <p:sp>
                <p:nvSpPr>
                  <p:cNvPr id="1099" name="Line 314"/>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100" name="Line 315"/>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101" name="Line 316"/>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198" name="Group 317"/>
                <p:cNvGrpSpPr>
                  <a:grpSpLocks/>
                </p:cNvGrpSpPr>
                <p:nvPr/>
              </p:nvGrpSpPr>
              <p:grpSpPr bwMode="auto">
                <a:xfrm rot="10735751">
                  <a:off x="1584" y="3072"/>
                  <a:ext cx="47" cy="289"/>
                  <a:chOff x="1008" y="3072"/>
                  <a:chExt cx="144" cy="288"/>
                </a:xfrm>
              </p:grpSpPr>
              <p:sp>
                <p:nvSpPr>
                  <p:cNvPr id="1096" name="Line 318"/>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97" name="Line 319"/>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98" name="Line 320"/>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093" name="Text Box 321"/>
                <p:cNvSpPr txBox="1">
                  <a:spLocks noChangeArrowheads="1"/>
                </p:cNvSpPr>
                <p:nvPr/>
              </p:nvSpPr>
              <p:spPr bwMode="auto">
                <a:xfrm>
                  <a:off x="912"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62</a:t>
                  </a:r>
                </a:p>
              </p:txBody>
            </p:sp>
            <p:sp>
              <p:nvSpPr>
                <p:cNvPr id="1094" name="Text Box 322"/>
                <p:cNvSpPr txBox="1">
                  <a:spLocks noChangeArrowheads="1"/>
                </p:cNvSpPr>
                <p:nvPr/>
              </p:nvSpPr>
              <p:spPr bwMode="auto">
                <a:xfrm>
                  <a:off x="1584" y="3024"/>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68</a:t>
                  </a:r>
                </a:p>
              </p:txBody>
            </p:sp>
            <p:sp>
              <p:nvSpPr>
                <p:cNvPr id="1095" name="Line 323"/>
                <p:cNvSpPr>
                  <a:spLocks noChangeShapeType="1"/>
                </p:cNvSpPr>
                <p:nvPr/>
              </p:nvSpPr>
              <p:spPr bwMode="auto">
                <a:xfrm>
                  <a:off x="1392" y="3120"/>
                  <a:ext cx="0" cy="192"/>
                </a:xfrm>
                <a:prstGeom prst="line">
                  <a:avLst/>
                </a:prstGeom>
                <a:noFill/>
                <a:ln w="25400">
                  <a:solidFill>
                    <a:srgbClr val="008000"/>
                  </a:solidFill>
                  <a:round/>
                  <a:headEnd/>
                  <a:tailEnd/>
                </a:ln>
              </p:spPr>
              <p:txBody>
                <a:bodyPr lIns="90488" tIns="44450" rIns="90488" bIns="44450"/>
                <a:lstStyle/>
                <a:p>
                  <a:endParaRPr lang="el-GR"/>
                </a:p>
              </p:txBody>
            </p:sp>
          </p:grpSp>
          <p:sp>
            <p:nvSpPr>
              <p:cNvPr id="1089" name="Text Box 324"/>
              <p:cNvSpPr txBox="1">
                <a:spLocks noChangeArrowheads="1"/>
              </p:cNvSpPr>
              <p:nvPr/>
            </p:nvSpPr>
            <p:spPr bwMode="auto">
              <a:xfrm>
                <a:off x="1008" y="1968"/>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65</a:t>
                </a:r>
              </a:p>
            </p:txBody>
          </p:sp>
        </p:grpSp>
        <p:grpSp>
          <p:nvGrpSpPr>
            <p:cNvPr id="1201" name="Group 325"/>
            <p:cNvGrpSpPr>
              <a:grpSpLocks/>
            </p:cNvGrpSpPr>
            <p:nvPr/>
          </p:nvGrpSpPr>
          <p:grpSpPr bwMode="auto">
            <a:xfrm>
              <a:off x="720" y="3072"/>
              <a:ext cx="1968" cy="513"/>
              <a:chOff x="3504" y="3312"/>
              <a:chExt cx="1968" cy="513"/>
            </a:xfrm>
          </p:grpSpPr>
          <p:sp>
            <p:nvSpPr>
              <p:cNvPr id="1062" name="Text Box 326"/>
              <p:cNvSpPr txBox="1">
                <a:spLocks noChangeArrowheads="1"/>
              </p:cNvSpPr>
              <p:nvPr/>
            </p:nvSpPr>
            <p:spPr bwMode="auto">
              <a:xfrm>
                <a:off x="3792" y="3600"/>
                <a:ext cx="432"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17</a:t>
                </a:r>
              </a:p>
            </p:txBody>
          </p:sp>
          <p:sp>
            <p:nvSpPr>
              <p:cNvPr id="1063" name="Line 327"/>
              <p:cNvSpPr>
                <a:spLocks noChangeShapeType="1"/>
              </p:cNvSpPr>
              <p:nvPr/>
            </p:nvSpPr>
            <p:spPr bwMode="auto">
              <a:xfrm>
                <a:off x="3552" y="35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202" name="Group 328"/>
              <p:cNvGrpSpPr>
                <a:grpSpLocks/>
              </p:cNvGrpSpPr>
              <p:nvPr/>
            </p:nvGrpSpPr>
            <p:grpSpPr bwMode="auto">
              <a:xfrm>
                <a:off x="3744" y="3360"/>
                <a:ext cx="48" cy="288"/>
                <a:chOff x="1008" y="3072"/>
                <a:chExt cx="144" cy="288"/>
              </a:xfrm>
            </p:grpSpPr>
            <p:sp>
              <p:nvSpPr>
                <p:cNvPr id="1085" name="Line 329"/>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86" name="Line 330"/>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87" name="Line 331"/>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212" name="Group 332"/>
              <p:cNvGrpSpPr>
                <a:grpSpLocks/>
              </p:cNvGrpSpPr>
              <p:nvPr/>
            </p:nvGrpSpPr>
            <p:grpSpPr bwMode="auto">
              <a:xfrm rot="10735751">
                <a:off x="4176" y="3360"/>
                <a:ext cx="47" cy="289"/>
                <a:chOff x="1008" y="3072"/>
                <a:chExt cx="144" cy="288"/>
              </a:xfrm>
            </p:grpSpPr>
            <p:sp>
              <p:nvSpPr>
                <p:cNvPr id="1082" name="Line 333"/>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83" name="Line 334"/>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84" name="Line 335"/>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066" name="Text Box 336"/>
              <p:cNvSpPr txBox="1">
                <a:spLocks noChangeArrowheads="1"/>
              </p:cNvSpPr>
              <p:nvPr/>
            </p:nvSpPr>
            <p:spPr bwMode="auto">
              <a:xfrm>
                <a:off x="350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16</a:t>
                </a:r>
              </a:p>
            </p:txBody>
          </p:sp>
          <p:sp>
            <p:nvSpPr>
              <p:cNvPr id="1067" name="Text Box 337"/>
              <p:cNvSpPr txBox="1">
                <a:spLocks noChangeArrowheads="1"/>
              </p:cNvSpPr>
              <p:nvPr/>
            </p:nvSpPr>
            <p:spPr bwMode="auto">
              <a:xfrm>
                <a:off x="4176"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18</a:t>
                </a:r>
              </a:p>
            </p:txBody>
          </p:sp>
          <p:sp>
            <p:nvSpPr>
              <p:cNvPr id="1068" name="Line 338"/>
              <p:cNvSpPr>
                <a:spLocks noChangeShapeType="1"/>
              </p:cNvSpPr>
              <p:nvPr/>
            </p:nvSpPr>
            <p:spPr bwMode="auto">
              <a:xfrm>
                <a:off x="3984" y="34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069" name="Line 339"/>
              <p:cNvSpPr>
                <a:spLocks noChangeShapeType="1"/>
              </p:cNvSpPr>
              <p:nvPr/>
            </p:nvSpPr>
            <p:spPr bwMode="auto">
              <a:xfrm>
                <a:off x="4560" y="3504"/>
                <a:ext cx="816" cy="0"/>
              </a:xfrm>
              <a:prstGeom prst="line">
                <a:avLst/>
              </a:prstGeom>
              <a:noFill/>
              <a:ln w="12700">
                <a:solidFill>
                  <a:schemeClr val="tx1"/>
                </a:solidFill>
                <a:round/>
                <a:headEnd/>
                <a:tailEnd/>
              </a:ln>
            </p:spPr>
            <p:txBody>
              <a:bodyPr lIns="90488" tIns="44450" rIns="90488" bIns="44450"/>
              <a:lstStyle/>
              <a:p>
                <a:endParaRPr lang="el-GR"/>
              </a:p>
            </p:txBody>
          </p:sp>
          <p:grpSp>
            <p:nvGrpSpPr>
              <p:cNvPr id="1219" name="Group 340"/>
              <p:cNvGrpSpPr>
                <a:grpSpLocks/>
              </p:cNvGrpSpPr>
              <p:nvPr/>
            </p:nvGrpSpPr>
            <p:grpSpPr bwMode="auto">
              <a:xfrm>
                <a:off x="4752" y="3360"/>
                <a:ext cx="48" cy="288"/>
                <a:chOff x="1008" y="3072"/>
                <a:chExt cx="144" cy="288"/>
              </a:xfrm>
            </p:grpSpPr>
            <p:sp>
              <p:nvSpPr>
                <p:cNvPr id="1079" name="Line 341"/>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80" name="Line 342"/>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81" name="Line 343"/>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220" name="Group 344"/>
              <p:cNvGrpSpPr>
                <a:grpSpLocks/>
              </p:cNvGrpSpPr>
              <p:nvPr/>
            </p:nvGrpSpPr>
            <p:grpSpPr bwMode="auto">
              <a:xfrm rot="10735751">
                <a:off x="5184" y="3360"/>
                <a:ext cx="47" cy="289"/>
                <a:chOff x="1008" y="3072"/>
                <a:chExt cx="144" cy="288"/>
              </a:xfrm>
            </p:grpSpPr>
            <p:sp>
              <p:nvSpPr>
                <p:cNvPr id="1076" name="Line 345"/>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77" name="Line 346"/>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78" name="Line 347"/>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072" name="Text Box 348"/>
              <p:cNvSpPr txBox="1">
                <a:spLocks noChangeArrowheads="1"/>
              </p:cNvSpPr>
              <p:nvPr/>
            </p:nvSpPr>
            <p:spPr bwMode="auto">
              <a:xfrm>
                <a:off x="4512"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46</a:t>
                </a:r>
              </a:p>
            </p:txBody>
          </p:sp>
          <p:sp>
            <p:nvSpPr>
              <p:cNvPr id="1073" name="Text Box 349"/>
              <p:cNvSpPr txBox="1">
                <a:spLocks noChangeArrowheads="1"/>
              </p:cNvSpPr>
              <p:nvPr/>
            </p:nvSpPr>
            <p:spPr bwMode="auto">
              <a:xfrm>
                <a:off x="5184" y="3312"/>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54</a:t>
                </a:r>
              </a:p>
            </p:txBody>
          </p:sp>
          <p:sp>
            <p:nvSpPr>
              <p:cNvPr id="1074" name="Line 350"/>
              <p:cNvSpPr>
                <a:spLocks noChangeShapeType="1"/>
              </p:cNvSpPr>
              <p:nvPr/>
            </p:nvSpPr>
            <p:spPr bwMode="auto">
              <a:xfrm>
                <a:off x="4992" y="3408"/>
                <a:ext cx="0" cy="192"/>
              </a:xfrm>
              <a:prstGeom prst="line">
                <a:avLst/>
              </a:prstGeom>
              <a:noFill/>
              <a:ln w="25400">
                <a:solidFill>
                  <a:srgbClr val="008000"/>
                </a:solidFill>
                <a:round/>
                <a:headEnd/>
                <a:tailEnd/>
              </a:ln>
            </p:spPr>
            <p:txBody>
              <a:bodyPr lIns="90488" tIns="44450" rIns="90488" bIns="44450"/>
              <a:lstStyle/>
              <a:p>
                <a:endParaRPr lang="el-GR"/>
              </a:p>
            </p:txBody>
          </p:sp>
          <p:sp>
            <p:nvSpPr>
              <p:cNvPr id="1075" name="Text Box 351"/>
              <p:cNvSpPr txBox="1">
                <a:spLocks noChangeArrowheads="1"/>
              </p:cNvSpPr>
              <p:nvPr/>
            </p:nvSpPr>
            <p:spPr bwMode="auto">
              <a:xfrm>
                <a:off x="4848" y="3600"/>
                <a:ext cx="288"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50</a:t>
                </a:r>
              </a:p>
            </p:txBody>
          </p:sp>
        </p:grpSp>
        <p:grpSp>
          <p:nvGrpSpPr>
            <p:cNvPr id="1224" name="Group 352"/>
            <p:cNvGrpSpPr>
              <a:grpSpLocks/>
            </p:cNvGrpSpPr>
            <p:nvPr/>
          </p:nvGrpSpPr>
          <p:grpSpPr bwMode="auto">
            <a:xfrm>
              <a:off x="1008" y="2016"/>
              <a:ext cx="288" cy="192"/>
              <a:chOff x="4416" y="912"/>
              <a:chExt cx="288" cy="192"/>
            </a:xfrm>
          </p:grpSpPr>
          <p:sp>
            <p:nvSpPr>
              <p:cNvPr id="1060" name="Line 353"/>
              <p:cNvSpPr>
                <a:spLocks noChangeShapeType="1"/>
              </p:cNvSpPr>
              <p:nvPr/>
            </p:nvSpPr>
            <p:spPr bwMode="auto">
              <a:xfrm flipV="1">
                <a:off x="4416" y="912"/>
                <a:ext cx="240" cy="192"/>
              </a:xfrm>
              <a:prstGeom prst="line">
                <a:avLst/>
              </a:prstGeom>
              <a:noFill/>
              <a:ln w="15875">
                <a:solidFill>
                  <a:srgbClr val="FF0000"/>
                </a:solidFill>
                <a:round/>
                <a:headEnd/>
                <a:tailEnd/>
              </a:ln>
            </p:spPr>
            <p:txBody>
              <a:bodyPr lIns="90488" tIns="44450" rIns="90488" bIns="44450"/>
              <a:lstStyle/>
              <a:p>
                <a:endParaRPr lang="el-GR"/>
              </a:p>
            </p:txBody>
          </p:sp>
          <p:sp>
            <p:nvSpPr>
              <p:cNvPr id="1061" name="Line 354"/>
              <p:cNvSpPr>
                <a:spLocks noChangeShapeType="1"/>
              </p:cNvSpPr>
              <p:nvPr/>
            </p:nvSpPr>
            <p:spPr bwMode="auto">
              <a:xfrm>
                <a:off x="4416" y="912"/>
                <a:ext cx="288" cy="192"/>
              </a:xfrm>
              <a:prstGeom prst="line">
                <a:avLst/>
              </a:prstGeom>
              <a:noFill/>
              <a:ln w="15875">
                <a:solidFill>
                  <a:srgbClr val="FF0000"/>
                </a:solidFill>
                <a:round/>
                <a:headEnd/>
                <a:tailEnd/>
              </a:ln>
            </p:spPr>
            <p:txBody>
              <a:bodyPr lIns="90488" tIns="44450" rIns="90488" bIns="44450"/>
              <a:lstStyle/>
              <a:p>
                <a:endParaRPr lang="el-GR"/>
              </a:p>
            </p:txBody>
          </p:sp>
        </p:grpSp>
      </p:grpSp>
      <p:grpSp>
        <p:nvGrpSpPr>
          <p:cNvPr id="1226" name="Group 355"/>
          <p:cNvGrpSpPr>
            <a:grpSpLocks/>
          </p:cNvGrpSpPr>
          <p:nvPr/>
        </p:nvGrpSpPr>
        <p:grpSpPr bwMode="auto">
          <a:xfrm>
            <a:off x="5867400" y="1824038"/>
            <a:ext cx="2286000" cy="685800"/>
            <a:chOff x="3696" y="960"/>
            <a:chExt cx="1440" cy="432"/>
          </a:xfrm>
        </p:grpSpPr>
        <p:grpSp>
          <p:nvGrpSpPr>
            <p:cNvPr id="1227" name="Group 356"/>
            <p:cNvGrpSpPr>
              <a:grpSpLocks/>
            </p:cNvGrpSpPr>
            <p:nvPr/>
          </p:nvGrpSpPr>
          <p:grpSpPr bwMode="auto">
            <a:xfrm>
              <a:off x="3696" y="1008"/>
              <a:ext cx="1440" cy="368"/>
              <a:chOff x="3264" y="816"/>
              <a:chExt cx="1440" cy="368"/>
            </a:xfrm>
          </p:grpSpPr>
          <p:sp>
            <p:nvSpPr>
              <p:cNvPr id="1055" name="Text Box 357"/>
              <p:cNvSpPr txBox="1">
                <a:spLocks noChangeArrowheads="1"/>
              </p:cNvSpPr>
              <p:nvPr/>
            </p:nvSpPr>
            <p:spPr bwMode="auto">
              <a:xfrm>
                <a:off x="3504" y="912"/>
                <a:ext cx="1200"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endParaRPr lang="el-GR" sz="1600">
                  <a:latin typeface="Comic Sans MS" pitchFamily="66" charset="0"/>
                </a:endParaRPr>
              </a:p>
            </p:txBody>
          </p:sp>
          <p:graphicFrame>
            <p:nvGraphicFramePr>
              <p:cNvPr id="1026" name="Object 358"/>
              <p:cNvGraphicFramePr>
                <a:graphicFrameLocks noChangeAspect="1"/>
              </p:cNvGraphicFramePr>
              <p:nvPr/>
            </p:nvGraphicFramePr>
            <p:xfrm>
              <a:off x="4080" y="816"/>
              <a:ext cx="444" cy="368"/>
            </p:xfrm>
            <a:graphic>
              <a:graphicData uri="http://schemas.openxmlformats.org/presentationml/2006/ole">
                <p:oleObj spid="_x0000_s125954" name="Equation" r:id="rId3" imgW="368280" imgH="342720" progId="Equation.3">
                  <p:embed/>
                </p:oleObj>
              </a:graphicData>
            </a:graphic>
          </p:graphicFrame>
          <p:sp>
            <p:nvSpPr>
              <p:cNvPr id="1056" name="Text Box 359"/>
              <p:cNvSpPr txBox="1">
                <a:spLocks noChangeArrowheads="1"/>
              </p:cNvSpPr>
              <p:nvPr/>
            </p:nvSpPr>
            <p:spPr bwMode="auto">
              <a:xfrm>
                <a:off x="3264" y="864"/>
                <a:ext cx="864" cy="225"/>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E_Global = </a:t>
                </a:r>
              </a:p>
            </p:txBody>
          </p:sp>
        </p:grpSp>
        <p:sp>
          <p:nvSpPr>
            <p:cNvPr id="1054" name="Rectangle 360"/>
            <p:cNvSpPr>
              <a:spLocks noChangeArrowheads="1"/>
            </p:cNvSpPr>
            <p:nvPr/>
          </p:nvSpPr>
          <p:spPr bwMode="auto">
            <a:xfrm>
              <a:off x="3744" y="960"/>
              <a:ext cx="1296" cy="432"/>
            </a:xfrm>
            <a:prstGeom prst="rect">
              <a:avLst/>
            </a:prstGeom>
            <a:noFill/>
            <a:ln w="12700">
              <a:solidFill>
                <a:schemeClr val="tx1"/>
              </a:solidFill>
              <a:miter lim="800000"/>
              <a:headEnd/>
              <a:tailEnd/>
            </a:ln>
          </p:spPr>
          <p:txBody>
            <a:bodyPr wrap="none" lIns="90488" tIns="44450" rIns="90488" bIns="44450" anchor="ctr"/>
            <a:lstStyle/>
            <a:p>
              <a:endParaRPr lang="el-GR"/>
            </a:p>
          </p:txBody>
        </p:sp>
      </p:grpSp>
      <p:sp>
        <p:nvSpPr>
          <p:cNvPr id="361"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41</a:t>
            </a:fld>
            <a:endParaRPr lang="el-GR" dirty="0"/>
          </a:p>
        </p:txBody>
      </p:sp>
    </p:spTree>
  </p:cSld>
  <p:clrMapOvr>
    <a:masterClrMapping/>
  </p:clrMapOvr>
  <p:transition advTm="49488"/>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
                                        </p:tgtEl>
                                        <p:attrNameLst>
                                          <p:attrName>style.visibility</p:attrName>
                                        </p:attrNameLst>
                                      </p:cBhvr>
                                      <p:to>
                                        <p:strVal val="visible"/>
                                      </p:to>
                                    </p:set>
                                  </p:childTnLst>
                                  <p:subTnLst>
                                    <p:set>
                                      <p:cBhvr override="childStyle">
                                        <p:cTn dur="1" fill="hold" display="0" masterRel="nextClick" afterEffect="1"/>
                                        <p:tgtEl>
                                          <p:spTgt spid="24"/>
                                        </p:tgtEl>
                                        <p:attrNameLst>
                                          <p:attrName>style.visibility</p:attrName>
                                        </p:attrNameLst>
                                      </p:cBhvr>
                                      <p:to>
                                        <p:strVal val="hidden"/>
                                      </p:to>
                                    </p:set>
                                  </p:sub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22"/>
                                        </p:tgtEl>
                                        <p:attrNameLst>
                                          <p:attrName>style.visibility</p:attrName>
                                        </p:attrNameLst>
                                      </p:cBhvr>
                                      <p:to>
                                        <p:strVal val="visible"/>
                                      </p:to>
                                    </p:set>
                                  </p:childTnLst>
                                  <p:subTnLst>
                                    <p:set>
                                      <p:cBhvr override="childStyle">
                                        <p:cTn dur="1" fill="hold" display="0" masterRel="nextClick" afterEffect="1"/>
                                        <p:tgtEl>
                                          <p:spTgt spid="1122"/>
                                        </p:tgtEl>
                                        <p:attrNameLst>
                                          <p:attrName>style.visibility</p:attrName>
                                        </p:attrNameLst>
                                      </p:cBhvr>
                                      <p:to>
                                        <p:strVal val="hidden"/>
                                      </p:to>
                                    </p:set>
                                  </p:sub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071"/>
                                        </p:tgtEl>
                                        <p:attrNameLst>
                                          <p:attrName>style.visibility</p:attrName>
                                        </p:attrNameLst>
                                      </p:cBhvr>
                                      <p:to>
                                        <p:strVal val="visible"/>
                                      </p:to>
                                    </p:set>
                                  </p:childTnLst>
                                  <p:subTnLst>
                                    <p:set>
                                      <p:cBhvr override="childStyle">
                                        <p:cTn dur="1" fill="hold" display="0" masterRel="nextClick" afterEffect="1"/>
                                        <p:tgtEl>
                                          <p:spTgt spid="1071"/>
                                        </p:tgtEl>
                                        <p:attrNameLst>
                                          <p:attrName>style.visibility</p:attrName>
                                        </p:attrNameLst>
                                      </p:cBhvr>
                                      <p:to>
                                        <p:strVal val="hidden"/>
                                      </p:to>
                                    </p:set>
                                  </p:sub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048"/>
                                        </p:tgtEl>
                                        <p:attrNameLst>
                                          <p:attrName>style.visibility</p:attrName>
                                        </p:attrNameLst>
                                      </p:cBhvr>
                                      <p:to>
                                        <p:strVal val="visible"/>
                                      </p:to>
                                    </p:set>
                                  </p:childTnLst>
                                  <p:subTnLst>
                                    <p:set>
                                      <p:cBhvr override="childStyle">
                                        <p:cTn dur="1" fill="hold" display="0" masterRel="nextClick" afterEffect="1"/>
                                        <p:tgtEl>
                                          <p:spTgt spid="1048"/>
                                        </p:tgtEl>
                                        <p:attrNameLst>
                                          <p:attrName>style.visibility</p:attrName>
                                        </p:attrNameLst>
                                      </p:cBhvr>
                                      <p:to>
                                        <p:strVal val="hidden"/>
                                      </p:to>
                                    </p:set>
                                  </p:sub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1178"/>
                                        </p:tgtEl>
                                        <p:attrNameLst>
                                          <p:attrName>style.visibility</p:attrName>
                                        </p:attrNameLst>
                                      </p:cBhvr>
                                      <p:to>
                                        <p:strVal val="visible"/>
                                      </p:to>
                                    </p:set>
                                  </p:childTnLst>
                                  <p:subTnLst>
                                    <p:set>
                                      <p:cBhvr override="childStyle">
                                        <p:cTn dur="1" fill="hold" display="0" masterRel="nextClick" afterEffect="1"/>
                                        <p:tgtEl>
                                          <p:spTgt spid="1178"/>
                                        </p:tgtEl>
                                        <p:attrNameLst>
                                          <p:attrName>style.visibility</p:attrName>
                                        </p:attrNameLst>
                                      </p:cBhvr>
                                      <p:to>
                                        <p:strVal val="hidden"/>
                                      </p:to>
                                    </p:set>
                                  </p:sub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a:xfrm>
            <a:off x="736600" y="304800"/>
            <a:ext cx="7747000" cy="1143000"/>
          </a:xfrm>
        </p:spPr>
        <p:txBody>
          <a:bodyPr lIns="0" rIns="0"/>
          <a:lstStyle/>
          <a:p>
            <a:pPr eaLnBrk="1" hangingPunct="1"/>
            <a:r>
              <a:rPr lang="en-US" sz="3600" dirty="0" smtClean="0"/>
              <a:t>Why not Uniform Allocation of Error?</a:t>
            </a:r>
          </a:p>
        </p:txBody>
      </p:sp>
      <p:sp>
        <p:nvSpPr>
          <p:cNvPr id="232451" name="Rectangle 3"/>
          <p:cNvSpPr>
            <a:spLocks noGrp="1" noChangeArrowheads="1"/>
          </p:cNvSpPr>
          <p:nvPr>
            <p:ph type="body" idx="1"/>
          </p:nvPr>
        </p:nvSpPr>
        <p:spPr>
          <a:xfrm>
            <a:off x="650875" y="1541463"/>
            <a:ext cx="7772400" cy="4416425"/>
          </a:xfrm>
        </p:spPr>
        <p:txBody>
          <a:bodyPr/>
          <a:lstStyle/>
          <a:p>
            <a:pPr eaLnBrk="1" hangingPunct="1">
              <a:lnSpc>
                <a:spcPct val="80000"/>
              </a:lnSpc>
            </a:pPr>
            <a:r>
              <a:rPr lang="en-US" sz="2400" dirty="0" smtClean="0"/>
              <a:t>Reasons not to select uniform filters</a:t>
            </a:r>
            <a:endParaRPr lang="el-GR" sz="2400" dirty="0" smtClean="0"/>
          </a:p>
          <a:p>
            <a:pPr lvl="1" eaLnBrk="1" hangingPunct="1">
              <a:lnSpc>
                <a:spcPct val="80000"/>
              </a:lnSpc>
            </a:pPr>
            <a:r>
              <a:rPr lang="en-US" sz="2000" dirty="0" smtClean="0"/>
              <a:t>Different range of aggregates in nodes/</a:t>
            </a:r>
            <a:r>
              <a:rPr lang="en-US" sz="2000" dirty="0" err="1" smtClean="0"/>
              <a:t>subtrees</a:t>
            </a:r>
            <a:endParaRPr lang="el-GR" sz="2000" dirty="0" smtClean="0"/>
          </a:p>
          <a:p>
            <a:pPr lvl="1" eaLnBrk="1" hangingPunct="1">
              <a:lnSpc>
                <a:spcPct val="80000"/>
              </a:lnSpc>
            </a:pPr>
            <a:r>
              <a:rPr lang="en-US" sz="2000" dirty="0" smtClean="0"/>
              <a:t>Changes in </a:t>
            </a:r>
            <a:r>
              <a:rPr lang="en-US" sz="2000" dirty="0" err="1" smtClean="0"/>
              <a:t>subtrees</a:t>
            </a:r>
            <a:r>
              <a:rPr lang="en-US" sz="2000" dirty="0" smtClean="0"/>
              <a:t> may cancel-out</a:t>
            </a:r>
            <a:endParaRPr lang="el-GR" sz="2000" dirty="0" smtClean="0"/>
          </a:p>
          <a:p>
            <a:pPr lvl="2" eaLnBrk="1" hangingPunct="1">
              <a:lnSpc>
                <a:spcPct val="80000"/>
              </a:lnSpc>
            </a:pPr>
            <a:r>
              <a:rPr lang="en-US" sz="1800" dirty="0" err="1" smtClean="0"/>
              <a:t>Eg</a:t>
            </a:r>
            <a:r>
              <a:rPr lang="el-GR" sz="1800" dirty="0" smtClean="0"/>
              <a:t>, </a:t>
            </a:r>
            <a:r>
              <a:rPr lang="en-US" sz="1800" dirty="0" smtClean="0"/>
              <a:t>Vehicle movement from observation area</a:t>
            </a:r>
            <a:endParaRPr lang="el-GR" sz="1800" dirty="0" smtClean="0"/>
          </a:p>
          <a:p>
            <a:pPr lvl="2" eaLnBrk="1" hangingPunct="1">
              <a:lnSpc>
                <a:spcPct val="80000"/>
              </a:lnSpc>
              <a:buFontTx/>
              <a:buNone/>
            </a:pPr>
            <a:r>
              <a:rPr lang="el-GR" sz="1800" dirty="0" smtClean="0"/>
              <a:t>    </a:t>
            </a:r>
            <a:r>
              <a:rPr lang="en-US" sz="1800" dirty="0" smtClean="0"/>
              <a:t>of node 4 to the one of node 5</a:t>
            </a:r>
            <a:endParaRPr lang="el-GR" sz="1800" dirty="0" smtClean="0"/>
          </a:p>
          <a:p>
            <a:pPr eaLnBrk="1" hangingPunct="1">
              <a:lnSpc>
                <a:spcPct val="80000"/>
              </a:lnSpc>
              <a:buNone/>
            </a:pPr>
            <a:endParaRPr lang="en-US" sz="2400" dirty="0" smtClean="0"/>
          </a:p>
          <a:p>
            <a:pPr eaLnBrk="1" hangingPunct="1">
              <a:lnSpc>
                <a:spcPct val="80000"/>
              </a:lnSpc>
              <a:buNone/>
            </a:pPr>
            <a:endParaRPr lang="el-GR" sz="2400" dirty="0" smtClean="0"/>
          </a:p>
          <a:p>
            <a:pPr eaLnBrk="1" hangingPunct="1">
              <a:lnSpc>
                <a:spcPct val="80000"/>
              </a:lnSpc>
            </a:pPr>
            <a:r>
              <a:rPr lang="en-US" sz="2400" dirty="0" smtClean="0"/>
              <a:t>Goal</a:t>
            </a:r>
            <a:r>
              <a:rPr lang="el-GR" sz="2400" dirty="0" smtClean="0"/>
              <a:t>: </a:t>
            </a:r>
            <a:r>
              <a:rPr lang="en-US" sz="2400" dirty="0" smtClean="0"/>
              <a:t>Use larger filters where you expect larger decrease in transmitted messages</a:t>
            </a:r>
          </a:p>
          <a:p>
            <a:pPr eaLnBrk="1" hangingPunct="1">
              <a:lnSpc>
                <a:spcPct val="80000"/>
              </a:lnSpc>
            </a:pPr>
            <a:endParaRPr lang="en-US" sz="2400" dirty="0" smtClean="0"/>
          </a:p>
          <a:p>
            <a:pPr eaLnBrk="1" hangingPunct="1">
              <a:lnSpc>
                <a:spcPct val="80000"/>
              </a:lnSpc>
            </a:pPr>
            <a:r>
              <a:rPr lang="en-US" sz="2400" dirty="0" smtClean="0"/>
              <a:t>Filters periodically adjusted</a:t>
            </a:r>
          </a:p>
          <a:p>
            <a:pPr lvl="1" eaLnBrk="1" hangingPunct="1">
              <a:lnSpc>
                <a:spcPct val="80000"/>
              </a:lnSpc>
            </a:pPr>
            <a:r>
              <a:rPr lang="en-US" sz="2000" dirty="0" smtClean="0"/>
              <a:t>Adapt to changes in data characteristics</a:t>
            </a:r>
            <a:endParaRPr lang="el-GR" sz="2000" dirty="0" smtClean="0"/>
          </a:p>
        </p:txBody>
      </p:sp>
      <p:grpSp>
        <p:nvGrpSpPr>
          <p:cNvPr id="2" name="Group 4"/>
          <p:cNvGrpSpPr>
            <a:grpSpLocks/>
          </p:cNvGrpSpPr>
          <p:nvPr/>
        </p:nvGrpSpPr>
        <p:grpSpPr bwMode="auto">
          <a:xfrm>
            <a:off x="6438900" y="1752600"/>
            <a:ext cx="1930400" cy="2027238"/>
            <a:chOff x="1400" y="1680"/>
            <a:chExt cx="1216" cy="1277"/>
          </a:xfrm>
        </p:grpSpPr>
        <p:sp>
          <p:nvSpPr>
            <p:cNvPr id="10245" name="Oval 5"/>
            <p:cNvSpPr>
              <a:spLocks noChangeArrowheads="1"/>
            </p:cNvSpPr>
            <p:nvPr/>
          </p:nvSpPr>
          <p:spPr bwMode="auto">
            <a:xfrm>
              <a:off x="2264" y="2592"/>
              <a:ext cx="352" cy="365"/>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5</a:t>
              </a:r>
            </a:p>
          </p:txBody>
        </p:sp>
        <p:sp>
          <p:nvSpPr>
            <p:cNvPr id="10246" name="Oval 6"/>
            <p:cNvSpPr>
              <a:spLocks noChangeArrowheads="1"/>
            </p:cNvSpPr>
            <p:nvPr/>
          </p:nvSpPr>
          <p:spPr bwMode="auto">
            <a:xfrm>
              <a:off x="1400" y="2592"/>
              <a:ext cx="352" cy="365"/>
            </a:xfrm>
            <a:prstGeom prst="ellipse">
              <a:avLst/>
            </a:prstGeom>
            <a:solidFill>
              <a:srgbClr val="C0C0C0"/>
            </a:solid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4</a:t>
              </a:r>
            </a:p>
          </p:txBody>
        </p:sp>
        <p:sp>
          <p:nvSpPr>
            <p:cNvPr id="10247" name="Oval 7"/>
            <p:cNvSpPr>
              <a:spLocks noChangeArrowheads="1"/>
            </p:cNvSpPr>
            <p:nvPr/>
          </p:nvSpPr>
          <p:spPr bwMode="auto">
            <a:xfrm>
              <a:off x="1880" y="1680"/>
              <a:ext cx="351" cy="365"/>
            </a:xfrm>
            <a:prstGeom prst="ellipse">
              <a:avLst/>
            </a:prstGeom>
            <a:noFill/>
            <a:ln w="12700">
              <a:solidFill>
                <a:schemeClr val="tx1"/>
              </a:solidFill>
              <a:round/>
              <a:headEnd/>
              <a:tailEnd/>
            </a:ln>
          </p:spPr>
          <p:txBody>
            <a:bodyPr wrap="none" lIns="90488" tIns="44450" rIns="90488" bIns="44450" anchor="ctr"/>
            <a:lstStyle/>
            <a:p>
              <a:pPr eaLnBrk="0" hangingPunct="0">
                <a:lnSpc>
                  <a:spcPct val="110000"/>
                </a:lnSpc>
                <a:spcBef>
                  <a:spcPct val="20000"/>
                </a:spcBef>
                <a:buSzPct val="100000"/>
              </a:pPr>
              <a:r>
                <a:rPr lang="en-US" sz="1600">
                  <a:latin typeface="Comic Sans MS" pitchFamily="66" charset="0"/>
                </a:rPr>
                <a:t>2</a:t>
              </a:r>
            </a:p>
          </p:txBody>
        </p:sp>
        <p:sp>
          <p:nvSpPr>
            <p:cNvPr id="10248" name="Line 8"/>
            <p:cNvSpPr>
              <a:spLocks noChangeShapeType="1"/>
            </p:cNvSpPr>
            <p:nvPr/>
          </p:nvSpPr>
          <p:spPr bwMode="auto">
            <a:xfrm flipV="1">
              <a:off x="1640" y="2016"/>
              <a:ext cx="336" cy="576"/>
            </a:xfrm>
            <a:prstGeom prst="line">
              <a:avLst/>
            </a:prstGeom>
            <a:noFill/>
            <a:ln w="25400">
              <a:solidFill>
                <a:srgbClr val="008000"/>
              </a:solidFill>
              <a:round/>
              <a:headEnd/>
              <a:tailEnd/>
            </a:ln>
          </p:spPr>
          <p:txBody>
            <a:bodyPr lIns="90488" tIns="44450" rIns="90488" bIns="44450"/>
            <a:lstStyle/>
            <a:p>
              <a:endParaRPr lang="el-GR"/>
            </a:p>
          </p:txBody>
        </p:sp>
        <p:sp>
          <p:nvSpPr>
            <p:cNvPr id="10249" name="Line 9"/>
            <p:cNvSpPr>
              <a:spLocks noChangeShapeType="1"/>
            </p:cNvSpPr>
            <p:nvPr/>
          </p:nvSpPr>
          <p:spPr bwMode="auto">
            <a:xfrm flipH="1" flipV="1">
              <a:off x="2168" y="2016"/>
              <a:ext cx="240" cy="576"/>
            </a:xfrm>
            <a:prstGeom prst="line">
              <a:avLst/>
            </a:prstGeom>
            <a:noFill/>
            <a:ln w="25400">
              <a:solidFill>
                <a:srgbClr val="008000"/>
              </a:solidFill>
              <a:round/>
              <a:headEnd/>
              <a:tailEnd/>
            </a:ln>
          </p:spPr>
          <p:txBody>
            <a:bodyPr lIns="90488" tIns="44450" rIns="90488" bIns="44450"/>
            <a:lstStyle/>
            <a:p>
              <a:endParaRPr lang="el-GR"/>
            </a:p>
          </p:txBody>
        </p:sp>
      </p:grpSp>
      <p:sp>
        <p:nvSpPr>
          <p:cNvPr id="10"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42</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32451">
                                            <p:txEl>
                                              <p:pRg st="7" end="7"/>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32451">
                                            <p:txEl>
                                              <p:pRg st="9" end="9"/>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32451">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3"/>
          <p:cNvSpPr>
            <a:spLocks noGrp="1" noChangeArrowheads="1"/>
          </p:cNvSpPr>
          <p:nvPr>
            <p:ph type="title"/>
          </p:nvPr>
        </p:nvSpPr>
        <p:spPr>
          <a:xfrm>
            <a:off x="722313" y="333375"/>
            <a:ext cx="7810500" cy="1150938"/>
          </a:xfrm>
        </p:spPr>
        <p:txBody>
          <a:bodyPr/>
          <a:lstStyle/>
          <a:p>
            <a:pPr eaLnBrk="1" hangingPunct="1"/>
            <a:r>
              <a:rPr lang="en-US" sz="4000" dirty="0" smtClean="0"/>
              <a:t>Sketch Of Technique</a:t>
            </a:r>
          </a:p>
        </p:txBody>
      </p:sp>
      <p:grpSp>
        <p:nvGrpSpPr>
          <p:cNvPr id="2" name="Group 5"/>
          <p:cNvGrpSpPr>
            <a:grpSpLocks noGrp="1"/>
          </p:cNvGrpSpPr>
          <p:nvPr>
            <p:ph idx="1"/>
          </p:nvPr>
        </p:nvGrpSpPr>
        <p:grpSpPr bwMode="auto">
          <a:xfrm>
            <a:off x="1511459" y="4010029"/>
            <a:ext cx="5818019" cy="2569929"/>
            <a:chOff x="226" y="2480"/>
            <a:chExt cx="4812" cy="1643"/>
          </a:xfrm>
        </p:grpSpPr>
        <p:grpSp>
          <p:nvGrpSpPr>
            <p:cNvPr id="3" name="Group 6"/>
            <p:cNvGrpSpPr>
              <a:grpSpLocks/>
            </p:cNvGrpSpPr>
            <p:nvPr/>
          </p:nvGrpSpPr>
          <p:grpSpPr bwMode="auto">
            <a:xfrm>
              <a:off x="736" y="2524"/>
              <a:ext cx="4047" cy="1412"/>
              <a:chOff x="336" y="816"/>
              <a:chExt cx="4944" cy="2369"/>
            </a:xfrm>
          </p:grpSpPr>
          <p:pic>
            <p:nvPicPr>
              <p:cNvPr id="12319" name="Picture 7"/>
              <p:cNvPicPr>
                <a:picLocks noChangeAspect="1" noChangeArrowheads="1"/>
              </p:cNvPicPr>
              <p:nvPr/>
            </p:nvPicPr>
            <p:blipFill>
              <a:blip r:embed="rId2"/>
              <a:srcRect/>
              <a:stretch>
                <a:fillRect/>
              </a:stretch>
            </p:blipFill>
            <p:spPr bwMode="auto">
              <a:xfrm>
                <a:off x="336" y="912"/>
                <a:ext cx="4704" cy="2273"/>
              </a:xfrm>
              <a:prstGeom prst="rect">
                <a:avLst/>
              </a:prstGeom>
              <a:noFill/>
              <a:ln w="15875">
                <a:noFill/>
                <a:miter lim="800000"/>
                <a:headEnd/>
                <a:tailEnd/>
              </a:ln>
            </p:spPr>
          </p:pic>
          <p:sp>
            <p:nvSpPr>
              <p:cNvPr id="12320" name="Rectangle 8"/>
              <p:cNvSpPr>
                <a:spLocks noChangeArrowheads="1"/>
              </p:cNvSpPr>
              <p:nvPr/>
            </p:nvSpPr>
            <p:spPr bwMode="auto">
              <a:xfrm>
                <a:off x="336" y="816"/>
                <a:ext cx="624" cy="2064"/>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1" name="Rectangle 9"/>
              <p:cNvSpPr>
                <a:spLocks noChangeArrowheads="1"/>
              </p:cNvSpPr>
              <p:nvPr/>
            </p:nvSpPr>
            <p:spPr bwMode="auto">
              <a:xfrm>
                <a:off x="1008" y="2928"/>
                <a:ext cx="4176" cy="192"/>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2" name="Rectangle 10"/>
              <p:cNvSpPr>
                <a:spLocks noChangeArrowheads="1"/>
              </p:cNvSpPr>
              <p:nvPr/>
            </p:nvSpPr>
            <p:spPr bwMode="auto">
              <a:xfrm>
                <a:off x="1008" y="1632"/>
                <a:ext cx="1440" cy="1200"/>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3" name="Rectangle 11"/>
              <p:cNvSpPr>
                <a:spLocks noChangeArrowheads="1"/>
              </p:cNvSpPr>
              <p:nvPr/>
            </p:nvSpPr>
            <p:spPr bwMode="auto">
              <a:xfrm>
                <a:off x="1008" y="1584"/>
                <a:ext cx="1344" cy="48"/>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4" name="Rectangle 12"/>
              <p:cNvSpPr>
                <a:spLocks noChangeArrowheads="1"/>
              </p:cNvSpPr>
              <p:nvPr/>
            </p:nvSpPr>
            <p:spPr bwMode="auto">
              <a:xfrm>
                <a:off x="2448" y="2064"/>
                <a:ext cx="816" cy="240"/>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5" name="Rectangle 13"/>
              <p:cNvSpPr>
                <a:spLocks noChangeArrowheads="1"/>
              </p:cNvSpPr>
              <p:nvPr/>
            </p:nvSpPr>
            <p:spPr bwMode="auto">
              <a:xfrm>
                <a:off x="2832" y="1824"/>
                <a:ext cx="48" cy="1008"/>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6" name="Rectangle 14"/>
              <p:cNvSpPr>
                <a:spLocks noChangeArrowheads="1"/>
              </p:cNvSpPr>
              <p:nvPr/>
            </p:nvSpPr>
            <p:spPr bwMode="auto">
              <a:xfrm>
                <a:off x="3552" y="2304"/>
                <a:ext cx="48" cy="528"/>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7" name="Rectangle 15"/>
              <p:cNvSpPr>
                <a:spLocks noChangeArrowheads="1"/>
              </p:cNvSpPr>
              <p:nvPr/>
            </p:nvSpPr>
            <p:spPr bwMode="auto">
              <a:xfrm>
                <a:off x="3264" y="2208"/>
                <a:ext cx="240" cy="48"/>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28" name="Oval 16"/>
              <p:cNvSpPr>
                <a:spLocks noChangeArrowheads="1"/>
              </p:cNvSpPr>
              <p:nvPr/>
            </p:nvSpPr>
            <p:spPr bwMode="auto">
              <a:xfrm>
                <a:off x="3168" y="2064"/>
                <a:ext cx="144" cy="288"/>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29" name="Oval 17"/>
              <p:cNvSpPr>
                <a:spLocks noChangeArrowheads="1"/>
              </p:cNvSpPr>
              <p:nvPr/>
            </p:nvSpPr>
            <p:spPr bwMode="auto">
              <a:xfrm>
                <a:off x="2256" y="2208"/>
                <a:ext cx="1296" cy="48"/>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30" name="Oval 18"/>
              <p:cNvSpPr>
                <a:spLocks noChangeArrowheads="1"/>
              </p:cNvSpPr>
              <p:nvPr/>
            </p:nvSpPr>
            <p:spPr bwMode="auto">
              <a:xfrm>
                <a:off x="3168" y="2064"/>
                <a:ext cx="192" cy="672"/>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31" name="Oval 19"/>
              <p:cNvSpPr>
                <a:spLocks noChangeArrowheads="1"/>
              </p:cNvSpPr>
              <p:nvPr/>
            </p:nvSpPr>
            <p:spPr bwMode="auto">
              <a:xfrm>
                <a:off x="3408" y="2208"/>
                <a:ext cx="192" cy="576"/>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32" name="Rectangle 20"/>
              <p:cNvSpPr>
                <a:spLocks noChangeArrowheads="1"/>
              </p:cNvSpPr>
              <p:nvPr/>
            </p:nvSpPr>
            <p:spPr bwMode="auto">
              <a:xfrm>
                <a:off x="960" y="912"/>
                <a:ext cx="48" cy="2112"/>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33" name="Rectangle 21"/>
              <p:cNvSpPr>
                <a:spLocks noChangeArrowheads="1"/>
              </p:cNvSpPr>
              <p:nvPr/>
            </p:nvSpPr>
            <p:spPr bwMode="auto">
              <a:xfrm>
                <a:off x="672" y="816"/>
                <a:ext cx="1104" cy="480"/>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334" name="Rectangle 22"/>
              <p:cNvSpPr>
                <a:spLocks noChangeArrowheads="1"/>
              </p:cNvSpPr>
              <p:nvPr/>
            </p:nvSpPr>
            <p:spPr bwMode="auto">
              <a:xfrm>
                <a:off x="720" y="2832"/>
                <a:ext cx="4560" cy="144"/>
              </a:xfrm>
              <a:prstGeom prst="rect">
                <a:avLst/>
              </a:prstGeom>
              <a:solidFill>
                <a:srgbClr val="FFFFFF"/>
              </a:solidFill>
              <a:ln w="15875">
                <a:noFill/>
                <a:miter lim="800000"/>
                <a:headEnd/>
                <a:tailEnd/>
              </a:ln>
            </p:spPr>
            <p:txBody>
              <a:bodyPr wrap="none" lIns="90488" tIns="44450" rIns="90488" bIns="44450" anchor="ctr"/>
              <a:lstStyle/>
              <a:p>
                <a:endParaRPr lang="el-GR"/>
              </a:p>
            </p:txBody>
          </p:sp>
        </p:grpSp>
        <p:sp>
          <p:nvSpPr>
            <p:cNvPr id="12293" name="Line 23"/>
            <p:cNvSpPr>
              <a:spLocks noChangeShapeType="1"/>
            </p:cNvSpPr>
            <p:nvPr/>
          </p:nvSpPr>
          <p:spPr bwMode="auto">
            <a:xfrm>
              <a:off x="1286" y="3726"/>
              <a:ext cx="3220" cy="1"/>
            </a:xfrm>
            <a:prstGeom prst="line">
              <a:avLst/>
            </a:prstGeom>
            <a:noFill/>
            <a:ln w="15875">
              <a:solidFill>
                <a:schemeClr val="tx1"/>
              </a:solidFill>
              <a:round/>
              <a:headEnd/>
              <a:tailEnd type="triangle" w="med" len="med"/>
            </a:ln>
          </p:spPr>
          <p:txBody>
            <a:bodyPr wrap="none" lIns="90488" tIns="44450" rIns="90488" bIns="44450" anchor="ctr"/>
            <a:lstStyle/>
            <a:p>
              <a:endParaRPr lang="el-GR"/>
            </a:p>
          </p:txBody>
        </p:sp>
        <p:sp>
          <p:nvSpPr>
            <p:cNvPr id="12294" name="Line 24"/>
            <p:cNvSpPr>
              <a:spLocks noChangeShapeType="1"/>
            </p:cNvSpPr>
            <p:nvPr/>
          </p:nvSpPr>
          <p:spPr bwMode="auto">
            <a:xfrm flipV="1">
              <a:off x="1286" y="2638"/>
              <a:ext cx="1" cy="1088"/>
            </a:xfrm>
            <a:prstGeom prst="line">
              <a:avLst/>
            </a:prstGeom>
            <a:noFill/>
            <a:ln w="15875">
              <a:solidFill>
                <a:schemeClr val="tx1"/>
              </a:solidFill>
              <a:round/>
              <a:headEnd/>
              <a:tailEnd type="triangle" w="med" len="med"/>
            </a:ln>
          </p:spPr>
          <p:txBody>
            <a:bodyPr wrap="none" lIns="90488" tIns="44450" rIns="90488" bIns="44450" anchor="ctr"/>
            <a:lstStyle/>
            <a:p>
              <a:endParaRPr lang="el-GR"/>
            </a:p>
          </p:txBody>
        </p:sp>
        <p:sp>
          <p:nvSpPr>
            <p:cNvPr id="12295" name="Oval 25"/>
            <p:cNvSpPr>
              <a:spLocks noChangeArrowheads="1"/>
            </p:cNvSpPr>
            <p:nvPr/>
          </p:nvSpPr>
          <p:spPr bwMode="auto">
            <a:xfrm>
              <a:off x="3210" y="3354"/>
              <a:ext cx="196" cy="172"/>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296" name="Oval 26"/>
            <p:cNvSpPr>
              <a:spLocks noChangeArrowheads="1"/>
            </p:cNvSpPr>
            <p:nvPr/>
          </p:nvSpPr>
          <p:spPr bwMode="auto">
            <a:xfrm>
              <a:off x="2111" y="2982"/>
              <a:ext cx="470" cy="315"/>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297" name="Rectangle 27"/>
            <p:cNvSpPr>
              <a:spLocks noChangeArrowheads="1"/>
            </p:cNvSpPr>
            <p:nvPr/>
          </p:nvSpPr>
          <p:spPr bwMode="auto">
            <a:xfrm>
              <a:off x="2503" y="3125"/>
              <a:ext cx="314" cy="573"/>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298" name="Rectangle 28"/>
            <p:cNvSpPr>
              <a:spLocks noChangeArrowheads="1"/>
            </p:cNvSpPr>
            <p:nvPr/>
          </p:nvSpPr>
          <p:spPr bwMode="auto">
            <a:xfrm>
              <a:off x="2503" y="3211"/>
              <a:ext cx="433" cy="458"/>
            </a:xfrm>
            <a:prstGeom prst="rect">
              <a:avLst/>
            </a:prstGeom>
            <a:solidFill>
              <a:srgbClr val="FFFFFF"/>
            </a:solidFill>
            <a:ln w="15875">
              <a:noFill/>
              <a:miter lim="800000"/>
              <a:headEnd/>
              <a:tailEnd/>
            </a:ln>
          </p:spPr>
          <p:txBody>
            <a:bodyPr wrap="none" lIns="90488" tIns="44450" rIns="90488" bIns="44450" anchor="ctr"/>
            <a:lstStyle/>
            <a:p>
              <a:endParaRPr lang="el-GR"/>
            </a:p>
          </p:txBody>
        </p:sp>
        <p:sp>
          <p:nvSpPr>
            <p:cNvPr id="12299" name="Oval 29"/>
            <p:cNvSpPr>
              <a:spLocks noChangeArrowheads="1"/>
            </p:cNvSpPr>
            <p:nvPr/>
          </p:nvSpPr>
          <p:spPr bwMode="auto">
            <a:xfrm>
              <a:off x="2660" y="3354"/>
              <a:ext cx="510" cy="344"/>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00" name="Oval 30"/>
            <p:cNvSpPr>
              <a:spLocks noChangeArrowheads="1"/>
            </p:cNvSpPr>
            <p:nvPr/>
          </p:nvSpPr>
          <p:spPr bwMode="auto">
            <a:xfrm>
              <a:off x="2739" y="3125"/>
              <a:ext cx="197" cy="315"/>
            </a:xfrm>
            <a:prstGeom prst="ellipse">
              <a:avLst/>
            </a:prstGeom>
            <a:solidFill>
              <a:srgbClr val="FFFFFF"/>
            </a:solidFill>
            <a:ln w="15875">
              <a:noFill/>
              <a:round/>
              <a:headEnd/>
              <a:tailEnd/>
            </a:ln>
          </p:spPr>
          <p:txBody>
            <a:bodyPr wrap="none" lIns="90488" tIns="44450" rIns="90488" bIns="44450" anchor="ctr"/>
            <a:lstStyle/>
            <a:p>
              <a:endParaRPr lang="el-GR"/>
            </a:p>
          </p:txBody>
        </p:sp>
        <p:sp>
          <p:nvSpPr>
            <p:cNvPr id="12301" name="Line 31"/>
            <p:cNvSpPr>
              <a:spLocks noChangeShapeType="1"/>
            </p:cNvSpPr>
            <p:nvPr/>
          </p:nvSpPr>
          <p:spPr bwMode="auto">
            <a:xfrm>
              <a:off x="1286" y="3440"/>
              <a:ext cx="2239" cy="1"/>
            </a:xfrm>
            <a:prstGeom prst="line">
              <a:avLst/>
            </a:prstGeom>
            <a:noFill/>
            <a:ln w="15875" cap="rnd">
              <a:solidFill>
                <a:schemeClr val="tx1"/>
              </a:solidFill>
              <a:prstDash val="sysDot"/>
              <a:round/>
              <a:headEnd/>
              <a:tailEnd/>
            </a:ln>
          </p:spPr>
          <p:txBody>
            <a:bodyPr wrap="none" lIns="90488" tIns="44450" rIns="90488" bIns="44450" anchor="ctr"/>
            <a:lstStyle/>
            <a:p>
              <a:endParaRPr lang="el-GR"/>
            </a:p>
          </p:txBody>
        </p:sp>
        <p:sp>
          <p:nvSpPr>
            <p:cNvPr id="12302" name="Line 32"/>
            <p:cNvSpPr>
              <a:spLocks noChangeShapeType="1"/>
            </p:cNvSpPr>
            <p:nvPr/>
          </p:nvSpPr>
          <p:spPr bwMode="auto">
            <a:xfrm>
              <a:off x="3525" y="3440"/>
              <a:ext cx="1" cy="286"/>
            </a:xfrm>
            <a:prstGeom prst="line">
              <a:avLst/>
            </a:prstGeom>
            <a:noFill/>
            <a:ln w="15875" cap="rnd">
              <a:solidFill>
                <a:schemeClr val="tx1"/>
              </a:solidFill>
              <a:prstDash val="sysDot"/>
              <a:round/>
              <a:headEnd/>
              <a:tailEnd/>
            </a:ln>
          </p:spPr>
          <p:txBody>
            <a:bodyPr wrap="none" lIns="90488" tIns="44450" rIns="90488" bIns="44450" anchor="ctr"/>
            <a:lstStyle/>
            <a:p>
              <a:endParaRPr lang="el-GR"/>
            </a:p>
          </p:txBody>
        </p:sp>
        <p:sp>
          <p:nvSpPr>
            <p:cNvPr id="12303" name="Line 33"/>
            <p:cNvSpPr>
              <a:spLocks noChangeShapeType="1"/>
            </p:cNvSpPr>
            <p:nvPr/>
          </p:nvSpPr>
          <p:spPr bwMode="auto">
            <a:xfrm flipV="1">
              <a:off x="3132" y="3239"/>
              <a:ext cx="1" cy="487"/>
            </a:xfrm>
            <a:prstGeom prst="line">
              <a:avLst/>
            </a:prstGeom>
            <a:noFill/>
            <a:ln w="15875">
              <a:solidFill>
                <a:schemeClr val="tx1"/>
              </a:solidFill>
              <a:round/>
              <a:headEnd/>
              <a:tailEnd/>
            </a:ln>
          </p:spPr>
          <p:txBody>
            <a:bodyPr wrap="none" lIns="90488" tIns="44450" rIns="90488" bIns="44450" anchor="ctr"/>
            <a:lstStyle/>
            <a:p>
              <a:endParaRPr lang="el-GR"/>
            </a:p>
          </p:txBody>
        </p:sp>
        <p:sp>
          <p:nvSpPr>
            <p:cNvPr id="12304" name="Text Box 34"/>
            <p:cNvSpPr txBox="1">
              <a:spLocks noChangeArrowheads="1"/>
            </p:cNvSpPr>
            <p:nvPr/>
          </p:nvSpPr>
          <p:spPr bwMode="auto">
            <a:xfrm>
              <a:off x="2698" y="3488"/>
              <a:ext cx="530" cy="187"/>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200" dirty="0">
                  <a:latin typeface="Comic Sans MS" pitchFamily="66" charset="0"/>
                </a:rPr>
                <a:t>shrink</a:t>
              </a:r>
            </a:p>
          </p:txBody>
        </p:sp>
        <p:sp>
          <p:nvSpPr>
            <p:cNvPr id="12305" name="Line 35"/>
            <p:cNvSpPr>
              <a:spLocks noChangeShapeType="1"/>
            </p:cNvSpPr>
            <p:nvPr/>
          </p:nvSpPr>
          <p:spPr bwMode="auto">
            <a:xfrm flipV="1">
              <a:off x="2778" y="3096"/>
              <a:ext cx="1" cy="630"/>
            </a:xfrm>
            <a:prstGeom prst="line">
              <a:avLst/>
            </a:prstGeom>
            <a:noFill/>
            <a:ln w="15875" cap="rnd">
              <a:solidFill>
                <a:schemeClr val="tx1"/>
              </a:solidFill>
              <a:prstDash val="sysDot"/>
              <a:round/>
              <a:headEnd/>
              <a:tailEnd/>
            </a:ln>
          </p:spPr>
          <p:txBody>
            <a:bodyPr wrap="none" lIns="90488" tIns="44450" rIns="90488" bIns="44450" anchor="ctr"/>
            <a:lstStyle/>
            <a:p>
              <a:endParaRPr lang="el-GR"/>
            </a:p>
          </p:txBody>
        </p:sp>
        <p:sp>
          <p:nvSpPr>
            <p:cNvPr id="12306" name="Line 36"/>
            <p:cNvSpPr>
              <a:spLocks noChangeShapeType="1"/>
            </p:cNvSpPr>
            <p:nvPr/>
          </p:nvSpPr>
          <p:spPr bwMode="auto">
            <a:xfrm flipH="1">
              <a:off x="1286" y="3096"/>
              <a:ext cx="1492" cy="1"/>
            </a:xfrm>
            <a:prstGeom prst="line">
              <a:avLst/>
            </a:prstGeom>
            <a:noFill/>
            <a:ln w="15875" cap="rnd">
              <a:solidFill>
                <a:schemeClr val="tx1"/>
              </a:solidFill>
              <a:prstDash val="sysDot"/>
              <a:round/>
              <a:headEnd/>
              <a:tailEnd/>
            </a:ln>
          </p:spPr>
          <p:txBody>
            <a:bodyPr wrap="none" lIns="90488" tIns="44450" rIns="90488" bIns="44450" anchor="ctr"/>
            <a:lstStyle/>
            <a:p>
              <a:endParaRPr lang="el-GR"/>
            </a:p>
          </p:txBody>
        </p:sp>
        <p:sp>
          <p:nvSpPr>
            <p:cNvPr id="12307" name="Text Box 37"/>
            <p:cNvSpPr txBox="1">
              <a:spLocks noChangeArrowheads="1"/>
            </p:cNvSpPr>
            <p:nvPr/>
          </p:nvSpPr>
          <p:spPr bwMode="auto">
            <a:xfrm>
              <a:off x="3088" y="3488"/>
              <a:ext cx="674" cy="187"/>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200" dirty="0">
                  <a:latin typeface="Comic Sans MS" pitchFamily="66" charset="0"/>
                </a:rPr>
                <a:t>expand</a:t>
              </a:r>
            </a:p>
          </p:txBody>
        </p:sp>
        <p:sp>
          <p:nvSpPr>
            <p:cNvPr id="12308" name="Line 38"/>
            <p:cNvSpPr>
              <a:spLocks noChangeShapeType="1"/>
            </p:cNvSpPr>
            <p:nvPr/>
          </p:nvSpPr>
          <p:spPr bwMode="auto">
            <a:xfrm>
              <a:off x="2778" y="3440"/>
              <a:ext cx="747" cy="1"/>
            </a:xfrm>
            <a:prstGeom prst="line">
              <a:avLst/>
            </a:prstGeom>
            <a:noFill/>
            <a:ln w="15875" cap="rnd">
              <a:solidFill>
                <a:schemeClr val="tx1"/>
              </a:solidFill>
              <a:prstDash val="sysDot"/>
              <a:round/>
              <a:headEnd type="triangle" w="med" len="med"/>
              <a:tailEnd type="triangle" w="med" len="med"/>
            </a:ln>
          </p:spPr>
          <p:txBody>
            <a:bodyPr wrap="none" lIns="90488" tIns="44450" rIns="90488" bIns="44450" anchor="ctr"/>
            <a:lstStyle/>
            <a:p>
              <a:endParaRPr lang="el-GR"/>
            </a:p>
          </p:txBody>
        </p:sp>
        <p:sp>
          <p:nvSpPr>
            <p:cNvPr id="12309" name="Text Box 39"/>
            <p:cNvSpPr txBox="1">
              <a:spLocks noChangeArrowheads="1"/>
            </p:cNvSpPr>
            <p:nvPr/>
          </p:nvSpPr>
          <p:spPr bwMode="auto">
            <a:xfrm>
              <a:off x="2107" y="3725"/>
              <a:ext cx="1040" cy="398"/>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400" dirty="0" smtClean="0">
                  <a:latin typeface="Comic Sans MS" pitchFamily="66" charset="0"/>
                </a:rPr>
                <a:t>       F </a:t>
              </a:r>
              <a:r>
                <a:rPr lang="en-US" sz="1400" dirty="0">
                  <a:latin typeface="Comic Sans MS" pitchFamily="66" charset="0"/>
                </a:rPr>
                <a:t>x W</a:t>
              </a:r>
            </a:p>
            <a:p>
              <a:pPr eaLnBrk="0" hangingPunct="0">
                <a:lnSpc>
                  <a:spcPct val="110000"/>
                </a:lnSpc>
                <a:spcBef>
                  <a:spcPct val="50000"/>
                </a:spcBef>
                <a:buSzPct val="100000"/>
              </a:pPr>
              <a:r>
                <a:rPr lang="en-US" sz="1200" dirty="0" smtClean="0">
                  <a:latin typeface="Comic Sans MS" pitchFamily="66" charset="0"/>
                </a:rPr>
                <a:t>         (default)</a:t>
              </a:r>
              <a:endParaRPr lang="en-US" sz="1200" dirty="0">
                <a:latin typeface="Comic Sans MS" pitchFamily="66" charset="0"/>
              </a:endParaRPr>
            </a:p>
          </p:txBody>
        </p:sp>
        <p:sp>
          <p:nvSpPr>
            <p:cNvPr id="12310" name="Text Box 40"/>
            <p:cNvSpPr txBox="1">
              <a:spLocks noChangeArrowheads="1"/>
            </p:cNvSpPr>
            <p:nvPr/>
          </p:nvSpPr>
          <p:spPr bwMode="auto">
            <a:xfrm>
              <a:off x="3014" y="3725"/>
              <a:ext cx="235" cy="203"/>
            </a:xfrm>
            <a:prstGeom prst="rect">
              <a:avLst/>
            </a:prstGeom>
            <a:noFill/>
            <a:ln w="15875" cap="rnd">
              <a:noFill/>
              <a:prstDash val="sysDot"/>
              <a:miter lim="800000"/>
              <a:headEnd/>
              <a:tailEnd/>
            </a:ln>
          </p:spPr>
          <p:txBody>
            <a:bodyPr lIns="90488" tIns="44450" rIns="90488" bIns="44450">
              <a:spAutoFit/>
            </a:bodyPr>
            <a:lstStyle/>
            <a:p>
              <a:pPr eaLnBrk="0" hangingPunct="0">
                <a:lnSpc>
                  <a:spcPct val="110000"/>
                </a:lnSpc>
                <a:spcBef>
                  <a:spcPct val="50000"/>
                </a:spcBef>
                <a:buSzPct val="100000"/>
              </a:pPr>
              <a:r>
                <a:rPr lang="en-US" sz="1400">
                  <a:latin typeface="Comic Sans MS" pitchFamily="66" charset="0"/>
                </a:rPr>
                <a:t>W</a:t>
              </a:r>
            </a:p>
          </p:txBody>
        </p:sp>
        <p:sp>
          <p:nvSpPr>
            <p:cNvPr id="12311" name="Text Box 41"/>
            <p:cNvSpPr txBox="1">
              <a:spLocks noChangeArrowheads="1"/>
            </p:cNvSpPr>
            <p:nvPr/>
          </p:nvSpPr>
          <p:spPr bwMode="auto">
            <a:xfrm>
              <a:off x="3194" y="3725"/>
              <a:ext cx="863" cy="398"/>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400" dirty="0">
                  <a:latin typeface="Comic Sans MS" pitchFamily="66" charset="0"/>
                </a:rPr>
                <a:t>W + </a:t>
              </a:r>
              <a:r>
                <a:rPr lang="en-US" sz="1400" dirty="0" err="1">
                  <a:latin typeface="Comic Sans MS" pitchFamily="66" charset="0"/>
                </a:rPr>
                <a:t>dW</a:t>
              </a:r>
              <a:endParaRPr lang="en-US" sz="1400" dirty="0">
                <a:latin typeface="Comic Sans MS" pitchFamily="66" charset="0"/>
              </a:endParaRPr>
            </a:p>
            <a:p>
              <a:pPr eaLnBrk="0" hangingPunct="0">
                <a:lnSpc>
                  <a:spcPct val="110000"/>
                </a:lnSpc>
                <a:spcBef>
                  <a:spcPct val="50000"/>
                </a:spcBef>
                <a:buSzPct val="100000"/>
              </a:pPr>
              <a:r>
                <a:rPr lang="en-US" sz="1200" dirty="0" smtClean="0">
                  <a:latin typeface="Comic Sans MS" pitchFamily="66" charset="0"/>
                </a:rPr>
                <a:t>(expanded)</a:t>
              </a:r>
              <a:endParaRPr lang="en-US" sz="1200" dirty="0">
                <a:latin typeface="Comic Sans MS" pitchFamily="66" charset="0"/>
              </a:endParaRPr>
            </a:p>
          </p:txBody>
        </p:sp>
        <p:sp>
          <p:nvSpPr>
            <p:cNvPr id="12312" name="Text Box 42"/>
            <p:cNvSpPr txBox="1">
              <a:spLocks noChangeArrowheads="1"/>
            </p:cNvSpPr>
            <p:nvPr/>
          </p:nvSpPr>
          <p:spPr bwMode="auto">
            <a:xfrm>
              <a:off x="4085" y="3726"/>
              <a:ext cx="953" cy="393"/>
            </a:xfrm>
            <a:prstGeom prst="rect">
              <a:avLst/>
            </a:prstGeom>
            <a:noFill/>
            <a:ln w="15875" cap="rnd">
              <a:noFill/>
              <a:prstDash val="sysDot"/>
              <a:miter lim="800000"/>
              <a:headEnd/>
              <a:tailEnd/>
            </a:ln>
          </p:spPr>
          <p:txBody>
            <a:bodyPr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Filter Width</a:t>
              </a:r>
              <a:endParaRPr lang="en-US" sz="1600" dirty="0">
                <a:latin typeface="Comic Sans MS" pitchFamily="66" charset="0"/>
              </a:endParaRPr>
            </a:p>
          </p:txBody>
        </p:sp>
        <p:sp>
          <p:nvSpPr>
            <p:cNvPr id="12313" name="Text Box 43"/>
            <p:cNvSpPr txBox="1">
              <a:spLocks noChangeArrowheads="1"/>
            </p:cNvSpPr>
            <p:nvPr/>
          </p:nvSpPr>
          <p:spPr bwMode="auto">
            <a:xfrm>
              <a:off x="815" y="2480"/>
              <a:ext cx="1413" cy="180"/>
            </a:xfrm>
            <a:prstGeom prst="rect">
              <a:avLst/>
            </a:prstGeom>
            <a:noFill/>
            <a:ln w="15875" cap="rnd">
              <a:noFill/>
              <a:prstDash val="sysDot"/>
              <a:miter lim="800000"/>
              <a:headEnd/>
              <a:tailEnd/>
            </a:ln>
          </p:spPr>
          <p:txBody>
            <a:bodyPr lIns="90488" tIns="44450" rIns="90488" bIns="44450">
              <a:spAutoFit/>
            </a:bodyPr>
            <a:lstStyle/>
            <a:p>
              <a:pPr eaLnBrk="0" hangingPunct="0">
                <a:lnSpc>
                  <a:spcPct val="110000"/>
                </a:lnSpc>
                <a:spcBef>
                  <a:spcPct val="50000"/>
                </a:spcBef>
                <a:buSzPct val="100000"/>
              </a:pPr>
              <a:r>
                <a:rPr lang="en-US" sz="1200" dirty="0" smtClean="0">
                  <a:latin typeface="Comic Sans MS" pitchFamily="66" charset="0"/>
                </a:rPr>
                <a:t>#messages</a:t>
              </a:r>
              <a:endParaRPr lang="en-US" sz="1200" dirty="0">
                <a:latin typeface="Comic Sans MS" pitchFamily="66" charset="0"/>
              </a:endParaRPr>
            </a:p>
          </p:txBody>
        </p:sp>
        <p:sp>
          <p:nvSpPr>
            <p:cNvPr id="12314" name="Text Box 44"/>
            <p:cNvSpPr txBox="1">
              <a:spLocks noChangeArrowheads="1"/>
            </p:cNvSpPr>
            <p:nvPr/>
          </p:nvSpPr>
          <p:spPr bwMode="auto">
            <a:xfrm>
              <a:off x="674" y="3288"/>
              <a:ext cx="682" cy="252"/>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err="1">
                  <a:latin typeface="Comic Sans MS" pitchFamily="66" charset="0"/>
                </a:rPr>
                <a:t>B</a:t>
              </a:r>
              <a:r>
                <a:rPr lang="en-US" baseline="-25000" dirty="0" err="1">
                  <a:latin typeface="Comic Sans MS" pitchFamily="66" charset="0"/>
                </a:rPr>
                <a:t>expand</a:t>
              </a:r>
              <a:endParaRPr lang="en-US" dirty="0">
                <a:latin typeface="Comic Sans MS" pitchFamily="66" charset="0"/>
              </a:endParaRPr>
            </a:p>
          </p:txBody>
        </p:sp>
        <p:sp>
          <p:nvSpPr>
            <p:cNvPr id="12315" name="Text Box 45"/>
            <p:cNvSpPr txBox="1">
              <a:spLocks noChangeArrowheads="1"/>
            </p:cNvSpPr>
            <p:nvPr/>
          </p:nvSpPr>
          <p:spPr bwMode="auto">
            <a:xfrm>
              <a:off x="674" y="2954"/>
              <a:ext cx="682" cy="252"/>
            </a:xfrm>
            <a:prstGeom prst="rect">
              <a:avLst/>
            </a:prstGeom>
            <a:noFill/>
            <a:ln w="15875" cap="rnd">
              <a:noFill/>
              <a:prstDash val="sysDot"/>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err="1">
                  <a:latin typeface="Comic Sans MS" pitchFamily="66" charset="0"/>
                </a:rPr>
                <a:t>B</a:t>
              </a:r>
              <a:r>
                <a:rPr lang="en-US" baseline="-25000" dirty="0" err="1">
                  <a:latin typeface="Comic Sans MS" pitchFamily="66" charset="0"/>
                </a:rPr>
                <a:t>shrink</a:t>
              </a:r>
              <a:endParaRPr lang="en-US" dirty="0">
                <a:latin typeface="Comic Sans MS" pitchFamily="66" charset="0"/>
              </a:endParaRPr>
            </a:p>
          </p:txBody>
        </p:sp>
        <p:sp>
          <p:nvSpPr>
            <p:cNvPr id="12316" name="Text Box 46"/>
            <p:cNvSpPr txBox="1">
              <a:spLocks noChangeArrowheads="1"/>
            </p:cNvSpPr>
            <p:nvPr/>
          </p:nvSpPr>
          <p:spPr bwMode="auto">
            <a:xfrm>
              <a:off x="815" y="2810"/>
              <a:ext cx="589" cy="225"/>
            </a:xfrm>
            <a:prstGeom prst="rect">
              <a:avLst/>
            </a:prstGeom>
            <a:noFill/>
            <a:ln w="15875" cap="rnd">
              <a:noFill/>
              <a:prstDash val="sysDot"/>
              <a:miter lim="800000"/>
              <a:headEnd/>
              <a:tailEnd/>
            </a:ln>
          </p:spPr>
          <p:txBody>
            <a:bodyPr lIns="90488" tIns="44450" rIns="90488" bIns="44450">
              <a:spAutoFit/>
            </a:bodyPr>
            <a:lstStyle/>
            <a:p>
              <a:pPr eaLnBrk="0" hangingPunct="0">
                <a:lnSpc>
                  <a:spcPct val="110000"/>
                </a:lnSpc>
                <a:spcBef>
                  <a:spcPct val="50000"/>
                </a:spcBef>
                <a:buSzPct val="100000"/>
              </a:pPr>
              <a:r>
                <a:rPr lang="en-US" sz="1600">
                  <a:latin typeface="Comic Sans MS" pitchFamily="66" charset="0"/>
                </a:rPr>
                <a:t>Upd</a:t>
              </a:r>
              <a:endParaRPr lang="en-US">
                <a:latin typeface="Comic Sans MS" pitchFamily="66" charset="0"/>
              </a:endParaRPr>
            </a:p>
          </p:txBody>
        </p:sp>
        <p:sp>
          <p:nvSpPr>
            <p:cNvPr id="12317" name="Text Box 47"/>
            <p:cNvSpPr txBox="1">
              <a:spLocks noChangeArrowheads="1"/>
            </p:cNvSpPr>
            <p:nvPr/>
          </p:nvSpPr>
          <p:spPr bwMode="auto">
            <a:xfrm>
              <a:off x="226" y="3157"/>
              <a:ext cx="544" cy="231"/>
            </a:xfrm>
            <a:prstGeom prst="rect">
              <a:avLst/>
            </a:prstGeom>
            <a:noFill/>
            <a:ln w="9525">
              <a:noFill/>
              <a:miter lim="800000"/>
              <a:headEnd/>
              <a:tailEnd/>
            </a:ln>
          </p:spPr>
          <p:txBody>
            <a:bodyPr>
              <a:spAutoFit/>
            </a:bodyPr>
            <a:lstStyle/>
            <a:p>
              <a:pPr algn="l">
                <a:spcBef>
                  <a:spcPct val="50000"/>
                </a:spcBef>
              </a:pPr>
              <a:r>
                <a:rPr lang="en-US" dirty="0">
                  <a:latin typeface="Times New Roman" pitchFamily="18" charset="0"/>
                </a:rPr>
                <a:t>Gain</a:t>
              </a:r>
            </a:p>
          </p:txBody>
        </p:sp>
        <p:sp>
          <p:nvSpPr>
            <p:cNvPr id="12318" name="Line 48"/>
            <p:cNvSpPr>
              <a:spLocks noChangeShapeType="1"/>
            </p:cNvSpPr>
            <p:nvPr/>
          </p:nvSpPr>
          <p:spPr bwMode="auto">
            <a:xfrm>
              <a:off x="708" y="3110"/>
              <a:ext cx="0" cy="341"/>
            </a:xfrm>
            <a:prstGeom prst="line">
              <a:avLst/>
            </a:prstGeom>
            <a:noFill/>
            <a:ln w="9525">
              <a:solidFill>
                <a:schemeClr val="tx1"/>
              </a:solidFill>
              <a:round/>
              <a:headEnd type="triangle" w="med" len="med"/>
              <a:tailEnd type="triangle" w="med" len="med"/>
            </a:ln>
          </p:spPr>
          <p:txBody>
            <a:bodyPr wrap="none"/>
            <a:lstStyle/>
            <a:p>
              <a:endParaRPr lang="el-GR"/>
            </a:p>
          </p:txBody>
        </p:sp>
      </p:grpSp>
      <p:sp>
        <p:nvSpPr>
          <p:cNvPr id="47" name="Rectangle 2"/>
          <p:cNvSpPr txBox="1">
            <a:spLocks noChangeArrowheads="1"/>
          </p:cNvSpPr>
          <p:nvPr/>
        </p:nvSpPr>
        <p:spPr bwMode="auto">
          <a:xfrm>
            <a:off x="714348" y="1643051"/>
            <a:ext cx="7816850" cy="250033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marR="0" lvl="0" indent="-342900" algn="l" defTabSz="914400" rtl="0" eaLnBrk="1" fontAlgn="base" latinLnBrk="0" hangingPunct="1">
              <a:lnSpc>
                <a:spcPct val="90000"/>
              </a:lnSpc>
              <a:spcBef>
                <a:spcPct val="20000"/>
              </a:spcBef>
              <a:spcAft>
                <a:spcPct val="0"/>
              </a:spcAft>
              <a:buClr>
                <a:schemeClr val="bg2"/>
              </a:buClr>
              <a:buSzTx/>
              <a:buFont typeface="Wingdings" pitchFamily="2" charset="2"/>
              <a:buChar char="q"/>
              <a:tabLst/>
              <a:defRPr/>
            </a:pPr>
            <a:r>
              <a:rPr kumimoji="0" lang="en-US" sz="2400" b="0" i="0" u="none" strike="noStrike" kern="0" cap="none" spc="0" normalizeH="0" baseline="0" noProof="0" dirty="0" smtClean="0">
                <a:ln>
                  <a:noFill/>
                </a:ln>
                <a:solidFill>
                  <a:schemeClr val="tx1"/>
                </a:solidFill>
                <a:effectLst/>
                <a:uLnTx/>
                <a:uFillTx/>
                <a:latin typeface="+mn-lt"/>
                <a:ea typeface="+mn-ea"/>
                <a:cs typeface="+mn-cs"/>
              </a:rPr>
              <a:t>Filters periodically shrink to W x F </a:t>
            </a:r>
          </a:p>
          <a:p>
            <a:pPr marL="742950" marR="0" lvl="1" indent="-285750" algn="l" defTabSz="914400" rtl="0" eaLnBrk="1" fontAlgn="base" latinLnBrk="0" hangingPunct="1">
              <a:lnSpc>
                <a:spcPct val="90000"/>
              </a:lnSpc>
              <a:spcBef>
                <a:spcPct val="20000"/>
              </a:spcBef>
              <a:spcAft>
                <a:spcPct val="0"/>
              </a:spcAft>
              <a:buClrTx/>
              <a:buSzTx/>
              <a:buFontTx/>
              <a:buChar char="–"/>
              <a:tabLst/>
              <a:defRPr/>
            </a:pPr>
            <a:endParaRPr kumimoji="0" lang="en-US" sz="600" b="0" i="0" u="none" strike="noStrike" kern="0" cap="none" spc="0" normalizeH="0" baseline="0" noProof="0" dirty="0" smtClean="0">
              <a:ln>
                <a:noFill/>
              </a:ln>
              <a:solidFill>
                <a:srgbClr val="FF0000"/>
              </a:solidFill>
              <a:effectLst/>
              <a:uLnTx/>
              <a:uFillTx/>
              <a:latin typeface="+mn-lt"/>
            </a:endParaRPr>
          </a:p>
          <a:p>
            <a:pPr marL="742950" marR="0" lvl="1" indent="-285750" algn="l" defTabSz="914400" rtl="0" eaLnBrk="1" fontAlgn="base" latinLnBrk="0" hangingPunct="1">
              <a:lnSpc>
                <a:spcPct val="90000"/>
              </a:lnSpc>
              <a:spcBef>
                <a:spcPct val="20000"/>
              </a:spcBef>
              <a:spcAft>
                <a:spcPct val="0"/>
              </a:spcAft>
              <a:buClrTx/>
              <a:buSzTx/>
              <a:buFontTx/>
              <a:buChar char="–"/>
              <a:tabLst/>
              <a:defRPr/>
            </a:pPr>
            <a:r>
              <a:rPr kumimoji="0" lang="en-US" sz="2000" b="0" i="0" u="none" strike="noStrike" kern="0" cap="none" spc="0" normalizeH="0" baseline="0" noProof="0" dirty="0" smtClean="0">
                <a:ln>
                  <a:noFill/>
                </a:ln>
                <a:solidFill>
                  <a:srgbClr val="FF0000"/>
                </a:solidFill>
                <a:effectLst/>
                <a:uLnTx/>
                <a:uFillTx/>
                <a:latin typeface="+mn-lt"/>
              </a:rPr>
              <a:t>Creates error budget</a:t>
            </a:r>
            <a:r>
              <a:rPr kumimoji="0" lang="el-GR" sz="2000" b="0" i="0" u="none" strike="noStrike" kern="0" cap="none" spc="0" normalizeH="0" baseline="0" noProof="0" dirty="0" smtClean="0">
                <a:ln>
                  <a:noFill/>
                </a:ln>
                <a:solidFill>
                  <a:srgbClr val="FF0000"/>
                </a:solidFill>
                <a:effectLst/>
                <a:uLnTx/>
                <a:uFillTx/>
                <a:latin typeface="+mn-lt"/>
              </a:rPr>
              <a:t> </a:t>
            </a:r>
            <a:r>
              <a:rPr kumimoji="0" lang="en-US" sz="2000" b="0" i="0" u="none" strike="noStrike" kern="0" cap="none" spc="0" normalizeH="0" baseline="0" noProof="0" dirty="0" smtClean="0">
                <a:ln>
                  <a:noFill/>
                </a:ln>
                <a:solidFill>
                  <a:srgbClr val="0000FF"/>
                </a:solidFill>
                <a:effectLst/>
                <a:uLnTx/>
                <a:uFillTx/>
                <a:latin typeface="+mn-lt"/>
              </a:rPr>
              <a:t>(1-F) x E</a:t>
            </a:r>
            <a:r>
              <a:rPr kumimoji="0" lang="el-GR" sz="2000" b="0" i="0" u="none" strike="noStrike" kern="0" cap="none" spc="0" normalizeH="0" baseline="0" noProof="0" dirty="0" smtClean="0">
                <a:ln>
                  <a:noFill/>
                </a:ln>
                <a:solidFill>
                  <a:srgbClr val="0000FF"/>
                </a:solidFill>
                <a:effectLst/>
                <a:uLnTx/>
                <a:uFillTx/>
                <a:latin typeface="+mn-lt"/>
              </a:rPr>
              <a:t>_</a:t>
            </a:r>
            <a:r>
              <a:rPr kumimoji="0" lang="en-US" sz="2000" b="0" i="0" u="none" strike="noStrike" kern="0" cap="none" spc="0" normalizeH="0" baseline="0" noProof="0" dirty="0" smtClean="0">
                <a:ln>
                  <a:noFill/>
                </a:ln>
                <a:solidFill>
                  <a:srgbClr val="0000FF"/>
                </a:solidFill>
                <a:effectLst/>
                <a:uLnTx/>
                <a:uFillTx/>
                <a:latin typeface="+mn-lt"/>
              </a:rPr>
              <a:t>Global</a:t>
            </a:r>
            <a:r>
              <a:rPr kumimoji="0" lang="en-US" sz="2000" b="0" i="0" u="none" strike="noStrike" kern="0" cap="none" spc="0" normalizeH="0" baseline="0" noProof="0" dirty="0" smtClean="0">
                <a:ln>
                  <a:noFill/>
                </a:ln>
                <a:solidFill>
                  <a:srgbClr val="FF0000"/>
                </a:solidFill>
                <a:effectLst/>
                <a:uLnTx/>
                <a:uFillTx/>
                <a:latin typeface="+mn-lt"/>
              </a:rPr>
              <a:t> to redistribute to nodes</a:t>
            </a:r>
            <a:endParaRPr kumimoji="0" lang="el-GR" sz="2000" b="0" i="0" u="none" strike="noStrike" kern="0" cap="none" spc="0" normalizeH="0" baseline="0" noProof="0" dirty="0" smtClean="0">
              <a:ln>
                <a:noFill/>
              </a:ln>
              <a:solidFill>
                <a:srgbClr val="FF0000"/>
              </a:solidFill>
              <a:effectLst/>
              <a:uLnTx/>
              <a:uFillTx/>
              <a:latin typeface="+mn-lt"/>
            </a:endParaRPr>
          </a:p>
          <a:p>
            <a:pPr marL="342900" marR="0" lvl="0" indent="-342900" algn="l" defTabSz="914400" rtl="0" eaLnBrk="1" fontAlgn="base" latinLnBrk="0" hangingPunct="1">
              <a:lnSpc>
                <a:spcPct val="90000"/>
              </a:lnSpc>
              <a:spcBef>
                <a:spcPct val="20000"/>
              </a:spcBef>
              <a:spcAft>
                <a:spcPct val="0"/>
              </a:spcAft>
              <a:buClr>
                <a:schemeClr val="bg2"/>
              </a:buClr>
              <a:buSzTx/>
              <a:buFont typeface="Wingdings" pitchFamily="2" charset="2"/>
              <a:buChar char="q"/>
              <a:tabLst/>
              <a:defRPr/>
            </a:pPr>
            <a:r>
              <a:rPr kumimoji="0" lang="en-US" sz="2400" b="0" i="0" u="none" strike="noStrike" kern="0" cap="none" spc="0" normalizeH="0" baseline="0" noProof="0" dirty="0" smtClean="0">
                <a:ln>
                  <a:noFill/>
                </a:ln>
                <a:solidFill>
                  <a:schemeClr val="tx1"/>
                </a:solidFill>
                <a:effectLst/>
                <a:uLnTx/>
                <a:uFillTx/>
                <a:latin typeface="+mn-lt"/>
                <a:ea typeface="+mn-ea"/>
                <a:cs typeface="+mn-cs"/>
              </a:rPr>
              <a:t>Algorithm computes simple statistics to estimate gain of increasing filter</a:t>
            </a:r>
          </a:p>
          <a:p>
            <a:pPr marL="742950" marR="0" lvl="1" indent="-285750" algn="l" defTabSz="914400" rtl="0" eaLnBrk="1" fontAlgn="base" latinLnBrk="0" hangingPunct="1">
              <a:lnSpc>
                <a:spcPct val="90000"/>
              </a:lnSpc>
              <a:spcBef>
                <a:spcPct val="20000"/>
              </a:spcBef>
              <a:spcAft>
                <a:spcPct val="0"/>
              </a:spcAft>
              <a:buClrTx/>
              <a:buSzTx/>
              <a:buFontTx/>
              <a:buChar char="–"/>
              <a:tabLst/>
              <a:defRPr/>
            </a:pPr>
            <a:r>
              <a:rPr kumimoji="0" lang="en-US" sz="2000" b="0" i="0" u="none" strike="noStrike" kern="0" cap="none" spc="0" normalizeH="0" baseline="0" noProof="0" dirty="0" smtClean="0">
                <a:ln>
                  <a:noFill/>
                </a:ln>
                <a:solidFill>
                  <a:srgbClr val="FF0000"/>
                </a:solidFill>
                <a:effectLst/>
                <a:uLnTx/>
                <a:uFillTx/>
                <a:latin typeface="+mn-lt"/>
              </a:rPr>
              <a:t>Statistics computed per node</a:t>
            </a:r>
          </a:p>
        </p:txBody>
      </p:sp>
      <p:grpSp>
        <p:nvGrpSpPr>
          <p:cNvPr id="108" name="Group 107"/>
          <p:cNvGrpSpPr/>
          <p:nvPr/>
        </p:nvGrpSpPr>
        <p:grpSpPr>
          <a:xfrm>
            <a:off x="6626554" y="1484934"/>
            <a:ext cx="2000264" cy="814387"/>
            <a:chOff x="6626554" y="1484934"/>
            <a:chExt cx="2000264" cy="814387"/>
          </a:xfrm>
        </p:grpSpPr>
        <p:sp>
          <p:nvSpPr>
            <p:cNvPr id="54" name="Text Box 326"/>
            <p:cNvSpPr txBox="1">
              <a:spLocks noChangeArrowheads="1"/>
            </p:cNvSpPr>
            <p:nvPr/>
          </p:nvSpPr>
          <p:spPr bwMode="auto">
            <a:xfrm>
              <a:off x="7323786" y="1942134"/>
              <a:ext cx="685800" cy="357187"/>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C</a:t>
              </a:r>
              <a:endParaRPr lang="en-US" sz="1600" dirty="0">
                <a:latin typeface="Comic Sans MS" pitchFamily="66" charset="0"/>
              </a:endParaRPr>
            </a:p>
          </p:txBody>
        </p:sp>
        <p:sp>
          <p:nvSpPr>
            <p:cNvPr id="55" name="Line 327"/>
            <p:cNvSpPr>
              <a:spLocks noChangeShapeType="1"/>
            </p:cNvSpPr>
            <p:nvPr/>
          </p:nvSpPr>
          <p:spPr bwMode="auto">
            <a:xfrm>
              <a:off x="6942786" y="1789734"/>
              <a:ext cx="1295400" cy="0"/>
            </a:xfrm>
            <a:prstGeom prst="line">
              <a:avLst/>
            </a:prstGeom>
            <a:noFill/>
            <a:ln w="12700">
              <a:solidFill>
                <a:schemeClr val="tx1"/>
              </a:solidFill>
              <a:round/>
              <a:headEnd/>
              <a:tailEnd/>
            </a:ln>
          </p:spPr>
          <p:txBody>
            <a:bodyPr lIns="90488" tIns="44450" rIns="90488" bIns="44450"/>
            <a:lstStyle/>
            <a:p>
              <a:endParaRPr lang="el-GR"/>
            </a:p>
          </p:txBody>
        </p:sp>
        <p:grpSp>
          <p:nvGrpSpPr>
            <p:cNvPr id="56" name="Group 328"/>
            <p:cNvGrpSpPr>
              <a:grpSpLocks/>
            </p:cNvGrpSpPr>
            <p:nvPr/>
          </p:nvGrpSpPr>
          <p:grpSpPr bwMode="auto">
            <a:xfrm>
              <a:off x="7247586" y="1561134"/>
              <a:ext cx="76200" cy="457200"/>
              <a:chOff x="1008" y="3072"/>
              <a:chExt cx="144" cy="288"/>
            </a:xfrm>
          </p:grpSpPr>
          <p:sp>
            <p:nvSpPr>
              <p:cNvPr id="77" name="Line 329"/>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78" name="Line 330"/>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79" name="Line 331"/>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57" name="Group 332"/>
            <p:cNvGrpSpPr>
              <a:grpSpLocks/>
            </p:cNvGrpSpPr>
            <p:nvPr/>
          </p:nvGrpSpPr>
          <p:grpSpPr bwMode="auto">
            <a:xfrm rot="10735751">
              <a:off x="7933386" y="1580184"/>
              <a:ext cx="74613" cy="457200"/>
              <a:chOff x="1008" y="3072"/>
              <a:chExt cx="144" cy="288"/>
            </a:xfrm>
          </p:grpSpPr>
          <p:sp>
            <p:nvSpPr>
              <p:cNvPr id="74" name="Line 333"/>
              <p:cNvSpPr>
                <a:spLocks noChangeShapeType="1"/>
              </p:cNvSpPr>
              <p:nvPr/>
            </p:nvSpPr>
            <p:spPr bwMode="auto">
              <a:xfrm>
                <a:off x="1008"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75" name="Line 334"/>
              <p:cNvSpPr>
                <a:spLocks noChangeShapeType="1"/>
              </p:cNvSpPr>
              <p:nvPr/>
            </p:nvSpPr>
            <p:spPr bwMode="auto">
              <a:xfrm>
                <a:off x="1008"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76" name="Line 335"/>
              <p:cNvSpPr>
                <a:spLocks noChangeShapeType="1"/>
              </p:cNvSpPr>
              <p:nvPr/>
            </p:nvSpPr>
            <p:spPr bwMode="auto">
              <a:xfrm>
                <a:off x="1008" y="3360"/>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58" name="Text Box 336"/>
            <p:cNvSpPr txBox="1">
              <a:spLocks noChangeArrowheads="1"/>
            </p:cNvSpPr>
            <p:nvPr/>
          </p:nvSpPr>
          <p:spPr bwMode="auto">
            <a:xfrm>
              <a:off x="6626554" y="1484934"/>
              <a:ext cx="697232" cy="360612"/>
            </a:xfrm>
            <a:prstGeom prst="rect">
              <a:avLst/>
            </a:prstGeom>
            <a:noFill/>
            <a:ln w="25400">
              <a:noFill/>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C-W</a:t>
              </a:r>
              <a:endParaRPr lang="en-US" sz="1600" dirty="0">
                <a:latin typeface="Comic Sans MS" pitchFamily="66" charset="0"/>
              </a:endParaRPr>
            </a:p>
          </p:txBody>
        </p:sp>
        <p:sp>
          <p:nvSpPr>
            <p:cNvPr id="59" name="Text Box 337"/>
            <p:cNvSpPr txBox="1">
              <a:spLocks noChangeArrowheads="1"/>
            </p:cNvSpPr>
            <p:nvPr/>
          </p:nvSpPr>
          <p:spPr bwMode="auto">
            <a:xfrm>
              <a:off x="7933386" y="1484934"/>
              <a:ext cx="693432" cy="360612"/>
            </a:xfrm>
            <a:prstGeom prst="rect">
              <a:avLst/>
            </a:prstGeom>
            <a:noFill/>
            <a:ln w="25400">
              <a:noFill/>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C+W</a:t>
              </a:r>
              <a:endParaRPr lang="en-US" sz="1600" dirty="0">
                <a:latin typeface="Comic Sans MS" pitchFamily="66" charset="0"/>
              </a:endParaRPr>
            </a:p>
          </p:txBody>
        </p:sp>
        <p:sp>
          <p:nvSpPr>
            <p:cNvPr id="60" name="Line 338"/>
            <p:cNvSpPr>
              <a:spLocks noChangeShapeType="1"/>
            </p:cNvSpPr>
            <p:nvPr/>
          </p:nvSpPr>
          <p:spPr bwMode="auto">
            <a:xfrm>
              <a:off x="7628586" y="1637334"/>
              <a:ext cx="0" cy="30480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7" name="Group 106"/>
          <p:cNvGrpSpPr/>
          <p:nvPr/>
        </p:nvGrpSpPr>
        <p:grpSpPr>
          <a:xfrm>
            <a:off x="6357950" y="1500174"/>
            <a:ext cx="2474612" cy="814388"/>
            <a:chOff x="6500826" y="4614876"/>
            <a:chExt cx="2474612" cy="814388"/>
          </a:xfrm>
        </p:grpSpPr>
        <p:sp>
          <p:nvSpPr>
            <p:cNvPr id="94" name="Text Box 326"/>
            <p:cNvSpPr txBox="1">
              <a:spLocks noChangeArrowheads="1"/>
            </p:cNvSpPr>
            <p:nvPr/>
          </p:nvSpPr>
          <p:spPr bwMode="auto">
            <a:xfrm>
              <a:off x="7476186" y="5072077"/>
              <a:ext cx="685800" cy="357187"/>
            </a:xfrm>
            <a:prstGeom prst="rect">
              <a:avLst/>
            </a:prstGeom>
            <a:noFill/>
            <a:ln w="25400">
              <a:noFill/>
              <a:miter lim="800000"/>
              <a:headEnd/>
              <a:tailEnd/>
            </a:ln>
          </p:spPr>
          <p:txBody>
            <a:bodyPr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C</a:t>
              </a:r>
              <a:endParaRPr lang="en-US" sz="1600" dirty="0">
                <a:latin typeface="Comic Sans MS" pitchFamily="66" charset="0"/>
              </a:endParaRPr>
            </a:p>
          </p:txBody>
        </p:sp>
        <p:sp>
          <p:nvSpPr>
            <p:cNvPr id="95" name="Line 327"/>
            <p:cNvSpPr>
              <a:spLocks noChangeShapeType="1"/>
            </p:cNvSpPr>
            <p:nvPr/>
          </p:nvSpPr>
          <p:spPr bwMode="auto">
            <a:xfrm>
              <a:off x="7095186" y="4919677"/>
              <a:ext cx="1295400" cy="0"/>
            </a:xfrm>
            <a:prstGeom prst="line">
              <a:avLst/>
            </a:prstGeom>
            <a:noFill/>
            <a:ln w="12700">
              <a:solidFill>
                <a:schemeClr val="tx1"/>
              </a:solidFill>
              <a:round/>
              <a:headEnd/>
              <a:tailEnd/>
            </a:ln>
          </p:spPr>
          <p:txBody>
            <a:bodyPr lIns="90488" tIns="44450" rIns="90488" bIns="44450"/>
            <a:lstStyle/>
            <a:p>
              <a:endParaRPr lang="el-GR"/>
            </a:p>
          </p:txBody>
        </p:sp>
        <p:grpSp>
          <p:nvGrpSpPr>
            <p:cNvPr id="96" name="Group 328"/>
            <p:cNvGrpSpPr>
              <a:grpSpLocks/>
            </p:cNvGrpSpPr>
            <p:nvPr/>
          </p:nvGrpSpPr>
          <p:grpSpPr bwMode="auto">
            <a:xfrm>
              <a:off x="7496295" y="4691077"/>
              <a:ext cx="76200" cy="457200"/>
              <a:chOff x="1190" y="3072"/>
              <a:chExt cx="144" cy="288"/>
            </a:xfrm>
          </p:grpSpPr>
          <p:sp>
            <p:nvSpPr>
              <p:cNvPr id="97" name="Line 329"/>
              <p:cNvSpPr>
                <a:spLocks noChangeShapeType="1"/>
              </p:cNvSpPr>
              <p:nvPr/>
            </p:nvSpPr>
            <p:spPr bwMode="auto">
              <a:xfrm>
                <a:off x="1190" y="3072"/>
                <a:ext cx="144" cy="0"/>
              </a:xfrm>
              <a:prstGeom prst="line">
                <a:avLst/>
              </a:prstGeom>
              <a:noFill/>
              <a:ln w="25400">
                <a:solidFill>
                  <a:srgbClr val="008000"/>
                </a:solidFill>
                <a:round/>
                <a:headEnd/>
                <a:tailEnd/>
              </a:ln>
            </p:spPr>
            <p:txBody>
              <a:bodyPr lIns="90488" tIns="44450" rIns="90488" bIns="44450"/>
              <a:lstStyle/>
              <a:p>
                <a:endParaRPr lang="el-GR"/>
              </a:p>
            </p:txBody>
          </p:sp>
          <p:sp>
            <p:nvSpPr>
              <p:cNvPr id="98" name="Line 330"/>
              <p:cNvSpPr>
                <a:spLocks noChangeShapeType="1"/>
              </p:cNvSpPr>
              <p:nvPr/>
            </p:nvSpPr>
            <p:spPr bwMode="auto">
              <a:xfrm>
                <a:off x="1199" y="3072"/>
                <a:ext cx="0" cy="288"/>
              </a:xfrm>
              <a:prstGeom prst="line">
                <a:avLst/>
              </a:prstGeom>
              <a:noFill/>
              <a:ln w="25400">
                <a:solidFill>
                  <a:srgbClr val="008000"/>
                </a:solidFill>
                <a:round/>
                <a:headEnd/>
                <a:tailEnd/>
              </a:ln>
            </p:spPr>
            <p:txBody>
              <a:bodyPr lIns="90488" tIns="44450" rIns="90488" bIns="44450"/>
              <a:lstStyle/>
              <a:p>
                <a:endParaRPr lang="el-GR"/>
              </a:p>
            </p:txBody>
          </p:sp>
          <p:sp>
            <p:nvSpPr>
              <p:cNvPr id="99" name="Line 331"/>
              <p:cNvSpPr>
                <a:spLocks noChangeShapeType="1"/>
              </p:cNvSpPr>
              <p:nvPr/>
            </p:nvSpPr>
            <p:spPr bwMode="auto">
              <a:xfrm>
                <a:off x="1190" y="3360"/>
                <a:ext cx="144" cy="0"/>
              </a:xfrm>
              <a:prstGeom prst="line">
                <a:avLst/>
              </a:prstGeom>
              <a:noFill/>
              <a:ln w="25400">
                <a:solidFill>
                  <a:srgbClr val="008000"/>
                </a:solidFill>
                <a:round/>
                <a:headEnd/>
                <a:tailEnd/>
              </a:ln>
            </p:spPr>
            <p:txBody>
              <a:bodyPr lIns="90488" tIns="44450" rIns="90488" bIns="44450"/>
              <a:lstStyle/>
              <a:p>
                <a:endParaRPr lang="el-GR"/>
              </a:p>
            </p:txBody>
          </p:sp>
        </p:grpSp>
        <p:grpSp>
          <p:nvGrpSpPr>
            <p:cNvPr id="100" name="Group 332"/>
            <p:cNvGrpSpPr>
              <a:grpSpLocks/>
            </p:cNvGrpSpPr>
            <p:nvPr/>
          </p:nvGrpSpPr>
          <p:grpSpPr bwMode="auto">
            <a:xfrm rot="10735751">
              <a:off x="7955639" y="4702952"/>
              <a:ext cx="83421" cy="463550"/>
              <a:chOff x="1242" y="3074"/>
              <a:chExt cx="161" cy="292"/>
            </a:xfrm>
          </p:grpSpPr>
          <p:sp>
            <p:nvSpPr>
              <p:cNvPr id="101" name="Line 333"/>
              <p:cNvSpPr>
                <a:spLocks noChangeShapeType="1"/>
              </p:cNvSpPr>
              <p:nvPr/>
            </p:nvSpPr>
            <p:spPr bwMode="auto">
              <a:xfrm>
                <a:off x="1259" y="3074"/>
                <a:ext cx="144" cy="0"/>
              </a:xfrm>
              <a:prstGeom prst="line">
                <a:avLst/>
              </a:prstGeom>
              <a:noFill/>
              <a:ln w="25400">
                <a:solidFill>
                  <a:srgbClr val="008000"/>
                </a:solidFill>
                <a:round/>
                <a:headEnd/>
                <a:tailEnd/>
              </a:ln>
            </p:spPr>
            <p:txBody>
              <a:bodyPr lIns="90488" tIns="44450" rIns="90488" bIns="44450"/>
              <a:lstStyle/>
              <a:p>
                <a:endParaRPr lang="el-GR"/>
              </a:p>
            </p:txBody>
          </p:sp>
          <p:sp>
            <p:nvSpPr>
              <p:cNvPr id="102" name="Line 334"/>
              <p:cNvSpPr>
                <a:spLocks noChangeShapeType="1"/>
              </p:cNvSpPr>
              <p:nvPr/>
            </p:nvSpPr>
            <p:spPr bwMode="auto">
              <a:xfrm>
                <a:off x="1244" y="3078"/>
                <a:ext cx="0" cy="288"/>
              </a:xfrm>
              <a:prstGeom prst="line">
                <a:avLst/>
              </a:prstGeom>
              <a:noFill/>
              <a:ln w="25400">
                <a:solidFill>
                  <a:srgbClr val="008000"/>
                </a:solidFill>
                <a:round/>
                <a:headEnd/>
                <a:tailEnd/>
              </a:ln>
            </p:spPr>
            <p:txBody>
              <a:bodyPr lIns="90488" tIns="44450" rIns="90488" bIns="44450"/>
              <a:lstStyle/>
              <a:p>
                <a:endParaRPr lang="el-GR"/>
              </a:p>
            </p:txBody>
          </p:sp>
          <p:sp>
            <p:nvSpPr>
              <p:cNvPr id="103" name="Line 335"/>
              <p:cNvSpPr>
                <a:spLocks noChangeShapeType="1"/>
              </p:cNvSpPr>
              <p:nvPr/>
            </p:nvSpPr>
            <p:spPr bwMode="auto">
              <a:xfrm>
                <a:off x="1242" y="3361"/>
                <a:ext cx="144" cy="0"/>
              </a:xfrm>
              <a:prstGeom prst="line">
                <a:avLst/>
              </a:prstGeom>
              <a:noFill/>
              <a:ln w="25400">
                <a:solidFill>
                  <a:srgbClr val="008000"/>
                </a:solidFill>
                <a:round/>
                <a:headEnd/>
                <a:tailEnd/>
              </a:ln>
            </p:spPr>
            <p:txBody>
              <a:bodyPr lIns="90488" tIns="44450" rIns="90488" bIns="44450"/>
              <a:lstStyle/>
              <a:p>
                <a:endParaRPr lang="el-GR"/>
              </a:p>
            </p:txBody>
          </p:sp>
        </p:grpSp>
        <p:sp>
          <p:nvSpPr>
            <p:cNvPr id="104" name="Text Box 336"/>
            <p:cNvSpPr txBox="1">
              <a:spLocks noChangeArrowheads="1"/>
            </p:cNvSpPr>
            <p:nvPr/>
          </p:nvSpPr>
          <p:spPr bwMode="auto">
            <a:xfrm>
              <a:off x="6500826" y="4614876"/>
              <a:ext cx="975360" cy="360612"/>
            </a:xfrm>
            <a:prstGeom prst="rect">
              <a:avLst/>
            </a:prstGeom>
            <a:noFill/>
            <a:ln w="25400">
              <a:noFill/>
              <a:miter lim="800000"/>
              <a:headEnd/>
              <a:tailEnd/>
            </a:ln>
          </p:spPr>
          <p:txBody>
            <a:bodyPr wrap="square" lIns="90488" tIns="44450" rIns="90488" bIns="44450">
              <a:spAutoFit/>
            </a:bodyPr>
            <a:lstStyle/>
            <a:p>
              <a:pPr eaLnBrk="0" hangingPunct="0">
                <a:lnSpc>
                  <a:spcPct val="110000"/>
                </a:lnSpc>
                <a:spcBef>
                  <a:spcPct val="50000"/>
                </a:spcBef>
                <a:buSzPct val="100000"/>
              </a:pPr>
              <a:r>
                <a:rPr lang="en-US" sz="1600" dirty="0" smtClean="0">
                  <a:latin typeface="Comic Sans MS" pitchFamily="66" charset="0"/>
                </a:rPr>
                <a:t>C-W*F</a:t>
              </a:r>
              <a:endParaRPr lang="en-US" sz="1600" dirty="0">
                <a:latin typeface="Comic Sans MS" pitchFamily="66" charset="0"/>
              </a:endParaRPr>
            </a:p>
          </p:txBody>
        </p:sp>
        <p:sp>
          <p:nvSpPr>
            <p:cNvPr id="105" name="Text Box 337"/>
            <p:cNvSpPr txBox="1">
              <a:spLocks noChangeArrowheads="1"/>
            </p:cNvSpPr>
            <p:nvPr/>
          </p:nvSpPr>
          <p:spPr bwMode="auto">
            <a:xfrm>
              <a:off x="8081986" y="4614877"/>
              <a:ext cx="893452" cy="360612"/>
            </a:xfrm>
            <a:prstGeom prst="rect">
              <a:avLst/>
            </a:prstGeom>
            <a:noFill/>
            <a:ln w="25400">
              <a:noFill/>
              <a:miter lim="800000"/>
              <a:headEnd/>
              <a:tailEnd/>
            </a:ln>
          </p:spPr>
          <p:txBody>
            <a:bodyPr wrap="square" lIns="0" tIns="44450" rIns="0" bIns="44450">
              <a:spAutoFit/>
            </a:bodyPr>
            <a:lstStyle/>
            <a:p>
              <a:pPr eaLnBrk="0" hangingPunct="0">
                <a:lnSpc>
                  <a:spcPct val="110000"/>
                </a:lnSpc>
                <a:spcBef>
                  <a:spcPct val="50000"/>
                </a:spcBef>
                <a:buSzPct val="100000"/>
              </a:pPr>
              <a:r>
                <a:rPr lang="en-US" sz="1600" dirty="0" smtClean="0">
                  <a:latin typeface="Comic Sans MS" pitchFamily="66" charset="0"/>
                </a:rPr>
                <a:t>C+W*F</a:t>
              </a:r>
              <a:endParaRPr lang="en-US" sz="1600" dirty="0">
                <a:latin typeface="Comic Sans MS" pitchFamily="66" charset="0"/>
              </a:endParaRPr>
            </a:p>
          </p:txBody>
        </p:sp>
        <p:sp>
          <p:nvSpPr>
            <p:cNvPr id="106" name="Line 338"/>
            <p:cNvSpPr>
              <a:spLocks noChangeShapeType="1"/>
            </p:cNvSpPr>
            <p:nvPr/>
          </p:nvSpPr>
          <p:spPr bwMode="auto">
            <a:xfrm>
              <a:off x="7780986" y="4767277"/>
              <a:ext cx="0" cy="304800"/>
            </a:xfrm>
            <a:prstGeom prst="line">
              <a:avLst/>
            </a:prstGeom>
            <a:noFill/>
            <a:ln w="25400">
              <a:solidFill>
                <a:srgbClr val="008000"/>
              </a:solidFill>
              <a:round/>
              <a:headEnd/>
              <a:tailEnd/>
            </a:ln>
          </p:spPr>
          <p:txBody>
            <a:bodyPr lIns="90488" tIns="44450" rIns="90488" bIns="44450"/>
            <a:lstStyle/>
            <a:p>
              <a:endParaRPr lang="el-GR"/>
            </a:p>
          </p:txBody>
        </p:sp>
      </p:grpSp>
    </p:spTree>
  </p:cSld>
  <p:clrMapOvr>
    <a:masterClrMapping/>
  </p:clrMapOvr>
  <p:transition advTm="61712"/>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8"/>
                                        </p:tgtEl>
                                        <p:attrNameLst>
                                          <p:attrName>style.visibility</p:attrName>
                                        </p:attrNameLst>
                                      </p:cBhvr>
                                      <p:to>
                                        <p:strVal val="visible"/>
                                      </p:to>
                                    </p:set>
                                  </p:childTnLst>
                                  <p:subTnLst>
                                    <p:set>
                                      <p:cBhvr override="childStyle">
                                        <p:cTn dur="1" fill="hold" display="0" masterRel="nextClick" afterEffect="1"/>
                                        <p:tgtEl>
                                          <p:spTgt spid="108"/>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7">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7">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body" idx="1"/>
          </p:nvPr>
        </p:nvSpPr>
        <p:spPr>
          <a:xfrm>
            <a:off x="714348" y="1643050"/>
            <a:ext cx="7816850" cy="4410075"/>
          </a:xfrm>
        </p:spPr>
        <p:txBody>
          <a:bodyPr/>
          <a:lstStyle/>
          <a:p>
            <a:pPr marL="342900" lvl="1" indent="-342900" eaLnBrk="1" hangingPunct="1">
              <a:lnSpc>
                <a:spcPct val="90000"/>
              </a:lnSpc>
              <a:buClr>
                <a:schemeClr val="bg2"/>
              </a:buClr>
              <a:buFont typeface="Wingdings" pitchFamily="2" charset="2"/>
              <a:buChar char="q"/>
            </a:pPr>
            <a:r>
              <a:rPr lang="en-US" sz="2400" dirty="0" smtClean="0">
                <a:solidFill>
                  <a:schemeClr val="tx1"/>
                </a:solidFill>
                <a:ea typeface="+mn-ea"/>
                <a:cs typeface="+mn-cs"/>
              </a:rPr>
              <a:t>Statistics aggregated bottom-up before reorganization</a:t>
            </a:r>
          </a:p>
          <a:p>
            <a:pPr lvl="1" eaLnBrk="1" hangingPunct="1">
              <a:lnSpc>
                <a:spcPct val="90000"/>
              </a:lnSpc>
              <a:buClr>
                <a:srgbClr val="FF0000"/>
              </a:buClr>
              <a:buFont typeface="Arial" pitchFamily="34" charset="0"/>
              <a:buChar char="–"/>
            </a:pPr>
            <a:r>
              <a:rPr lang="en-US" sz="2000" dirty="0" smtClean="0"/>
              <a:t>Important note: Compare this cost (1 aggregate/sensor) with cost of transmitting individual statistics to base station (SELECT *) </a:t>
            </a:r>
          </a:p>
          <a:p>
            <a:pPr eaLnBrk="1" hangingPunct="1">
              <a:lnSpc>
                <a:spcPct val="90000"/>
              </a:lnSpc>
            </a:pPr>
            <a:endParaRPr lang="en-US" sz="2400" dirty="0" smtClean="0"/>
          </a:p>
          <a:p>
            <a:pPr eaLnBrk="1" hangingPunct="1">
              <a:lnSpc>
                <a:spcPct val="90000"/>
              </a:lnSpc>
            </a:pPr>
            <a:r>
              <a:rPr lang="en-US" sz="2400" dirty="0" smtClean="0"/>
              <a:t>Error budget redistributed top-down</a:t>
            </a:r>
          </a:p>
          <a:p>
            <a:pPr lvl="1" eaLnBrk="1" hangingPunct="1">
              <a:lnSpc>
                <a:spcPct val="90000"/>
              </a:lnSpc>
            </a:pPr>
            <a:r>
              <a:rPr lang="en-US" sz="2000" dirty="0" smtClean="0"/>
              <a:t>Partition error budget to your </a:t>
            </a:r>
            <a:r>
              <a:rPr lang="en-US" sz="2000" dirty="0" err="1" smtClean="0"/>
              <a:t>subtrees</a:t>
            </a:r>
            <a:r>
              <a:rPr lang="en-US" sz="2000" dirty="0" smtClean="0"/>
              <a:t> (and yourself), proportionally to the gain of each </a:t>
            </a:r>
            <a:r>
              <a:rPr lang="en-US" sz="2000" dirty="0" err="1" smtClean="0"/>
              <a:t>subtree</a:t>
            </a:r>
            <a:endParaRPr lang="en-US" sz="2000" dirty="0" smtClean="0"/>
          </a:p>
          <a:p>
            <a:pPr eaLnBrk="1" hangingPunct="1">
              <a:lnSpc>
                <a:spcPct val="90000"/>
              </a:lnSpc>
            </a:pPr>
            <a:endParaRPr lang="en-US" sz="2400" dirty="0" smtClean="0"/>
          </a:p>
          <a:p>
            <a:pPr eaLnBrk="1" hangingPunct="1">
              <a:lnSpc>
                <a:spcPct val="90000"/>
              </a:lnSpc>
            </a:pPr>
            <a:r>
              <a:rPr lang="en-US" sz="2400" dirty="0" smtClean="0"/>
              <a:t>Often 5-time reduction in transmitted data compared to uniform allocation, order of magnitude when compared</a:t>
            </a:r>
          </a:p>
        </p:txBody>
      </p:sp>
      <p:sp>
        <p:nvSpPr>
          <p:cNvPr id="11267" name="Rectangle 3"/>
          <p:cNvSpPr>
            <a:spLocks noGrp="1" noChangeArrowheads="1"/>
          </p:cNvSpPr>
          <p:nvPr>
            <p:ph type="title"/>
          </p:nvPr>
        </p:nvSpPr>
        <p:spPr>
          <a:xfrm>
            <a:off x="722313" y="333375"/>
            <a:ext cx="7810500" cy="1150938"/>
          </a:xfrm>
        </p:spPr>
        <p:txBody>
          <a:bodyPr/>
          <a:lstStyle/>
          <a:p>
            <a:pPr eaLnBrk="1" hangingPunct="1"/>
            <a:r>
              <a:rPr lang="en-US" sz="4000" dirty="0" smtClean="0"/>
              <a:t>Sketch of Technique (2)</a:t>
            </a:r>
          </a:p>
        </p:txBody>
      </p:sp>
      <p:sp>
        <p:nvSpPr>
          <p:cNvPr id="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44</a:t>
            </a:fld>
            <a:endParaRPr lang="el-GR" dirty="0"/>
          </a:p>
        </p:txBody>
      </p:sp>
    </p:spTree>
  </p:cSld>
  <p:clrMapOvr>
    <a:masterClrMapping/>
  </p:clrMapOvr>
  <p:transition advTm="61712"/>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pPr eaLnBrk="1" hangingPunct="1"/>
            <a:r>
              <a:rPr lang="en-US" sz="4000" dirty="0" smtClean="0"/>
              <a:t>Outline</a:t>
            </a:r>
            <a:endParaRPr lang="el-GR" sz="4000" dirty="0" smtClean="0"/>
          </a:p>
        </p:txBody>
      </p:sp>
      <p:sp>
        <p:nvSpPr>
          <p:cNvPr id="4099" name="Rectangle 3"/>
          <p:cNvSpPr>
            <a:spLocks noGrp="1" noChangeArrowheads="1"/>
          </p:cNvSpPr>
          <p:nvPr>
            <p:ph type="body" idx="1"/>
          </p:nvPr>
        </p:nvSpPr>
        <p:spPr/>
        <p:txBody>
          <a:bodyPr/>
          <a:lstStyle/>
          <a:p>
            <a:pPr eaLnBrk="1" hangingPunct="1"/>
            <a:r>
              <a:rPr lang="en-US" sz="2400" dirty="0" smtClean="0">
                <a:solidFill>
                  <a:schemeClr val="bg1">
                    <a:lumMod val="65000"/>
                  </a:schemeClr>
                </a:solidFill>
              </a:rPr>
              <a:t>Sensor Nodes</a:t>
            </a:r>
          </a:p>
          <a:p>
            <a:pPr lvl="1" eaLnBrk="1" hangingPunct="1"/>
            <a:r>
              <a:rPr lang="en-US" sz="2000" dirty="0" smtClean="0">
                <a:solidFill>
                  <a:schemeClr val="bg1">
                    <a:lumMod val="65000"/>
                  </a:schemeClr>
                </a:solidFill>
              </a:rPr>
              <a:t>Brief Intro: Parts of sensors, capabilities, constraints</a:t>
            </a:r>
          </a:p>
          <a:p>
            <a:pPr eaLnBrk="1" hangingPunct="1"/>
            <a:r>
              <a:rPr lang="en-US" sz="2400" dirty="0" smtClean="0"/>
              <a:t>Techniques for Query Processing</a:t>
            </a:r>
          </a:p>
          <a:p>
            <a:pPr lvl="1" eaLnBrk="1" hangingPunct="1">
              <a:lnSpc>
                <a:spcPct val="80000"/>
              </a:lnSpc>
            </a:pPr>
            <a:r>
              <a:rPr lang="en-US" sz="2000" dirty="0" smtClean="0">
                <a:solidFill>
                  <a:schemeClr val="bg1">
                    <a:lumMod val="75000"/>
                  </a:schemeClr>
                </a:solidFill>
              </a:rPr>
              <a:t>Topologies for Data Collection</a:t>
            </a:r>
          </a:p>
          <a:p>
            <a:pPr lvl="1" eaLnBrk="1" hangingPunct="1">
              <a:lnSpc>
                <a:spcPct val="80000"/>
              </a:lnSpc>
            </a:pPr>
            <a:r>
              <a:rPr lang="en-US" sz="2000" dirty="0" smtClean="0">
                <a:solidFill>
                  <a:schemeClr val="bg1">
                    <a:lumMod val="65000"/>
                  </a:schemeClr>
                </a:solidFill>
              </a:rPr>
              <a:t>Data Reduction (SELECT * and aggregate queries)</a:t>
            </a:r>
          </a:p>
          <a:p>
            <a:pPr lvl="1" eaLnBrk="1" hangingPunct="1">
              <a:lnSpc>
                <a:spcPct val="80000"/>
              </a:lnSpc>
            </a:pPr>
            <a:r>
              <a:rPr lang="en-US" sz="2000" dirty="0" smtClean="0"/>
              <a:t>Detecting Outliers</a:t>
            </a:r>
          </a:p>
          <a:p>
            <a:pPr eaLnBrk="1" hangingPunct="1"/>
            <a:r>
              <a:rPr lang="en-US" sz="2400" dirty="0" smtClean="0">
                <a:solidFill>
                  <a:schemeClr val="bg1">
                    <a:lumMod val="65000"/>
                  </a:schemeClr>
                </a:solidFill>
              </a:rPr>
              <a:t>Conclusions</a:t>
            </a:r>
            <a:endParaRPr lang="el-GR" sz="2000" dirty="0" smtClean="0">
              <a:solidFill>
                <a:schemeClr val="bg1">
                  <a:lumMod val="65000"/>
                </a:schemeClr>
              </a:solidFill>
            </a:endParaRPr>
          </a:p>
        </p:txBody>
      </p:sp>
      <p:sp>
        <p:nvSpPr>
          <p:cNvPr id="5" name="Rectangle 4"/>
          <p:cNvSpPr>
            <a:spLocks noGrp="1" noChangeArrowheads="1"/>
          </p:cNvSpPr>
          <p:nvPr>
            <p:ph type="dt" sz="half" idx="10"/>
          </p:nvPr>
        </p:nvSpPr>
        <p:spPr>
          <a:xfrm>
            <a:off x="457200" y="6348461"/>
            <a:ext cx="2133600" cy="476250"/>
          </a:xfrm>
          <a:ln/>
        </p:spPr>
        <p:txBody>
          <a:bodyPr/>
          <a:lstStyle>
            <a:lvl1pPr>
              <a:defRPr/>
            </a:lvl1pPr>
          </a:lstStyle>
          <a:p>
            <a:pPr>
              <a:defRPr/>
            </a:pPr>
            <a:r>
              <a:rPr lang="en-US" dirty="0" smtClean="0"/>
              <a:t>June 1, 2009</a:t>
            </a:r>
            <a:endParaRPr lang="el-GR" dirty="0"/>
          </a:p>
        </p:txBody>
      </p:sp>
      <p:sp>
        <p:nvSpPr>
          <p:cNvPr id="6" name="Rectangle 5"/>
          <p:cNvSpPr>
            <a:spLocks noGrp="1" noChangeArrowheads="1"/>
          </p:cNvSpPr>
          <p:nvPr>
            <p:ph type="ftr" sz="quarter" idx="11"/>
          </p:nvPr>
        </p:nvSpPr>
        <p:spPr>
          <a:xfrm>
            <a:off x="3124200" y="6337530"/>
            <a:ext cx="2895600" cy="476250"/>
          </a:xfrm>
          <a:ln/>
        </p:spPr>
        <p:txBody>
          <a:bodyPr/>
          <a:lstStyle>
            <a:lvl1pPr>
              <a:defRPr/>
            </a:lvl1pPr>
          </a:lstStyle>
          <a:p>
            <a:pPr>
              <a:defRPr/>
            </a:pPr>
            <a:r>
              <a:rPr lang="en-US" dirty="0" smtClean="0"/>
              <a:t>Antonios Deligiannakis</a:t>
            </a:r>
            <a:endParaRPr lang="el-GR" dirty="0"/>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45</a:t>
            </a:fld>
            <a:endParaRPr lang="el-GR" dirty="0"/>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posterGraph.jpg"/>
          <p:cNvPicPr>
            <a:picLocks noChangeAspect="1"/>
          </p:cNvPicPr>
          <p:nvPr/>
        </p:nvPicPr>
        <p:blipFill>
          <a:blip r:embed="rId2"/>
          <a:srcRect/>
          <a:stretch>
            <a:fillRect/>
          </a:stretch>
        </p:blipFill>
        <p:spPr bwMode="auto">
          <a:xfrm>
            <a:off x="4914900" y="3417888"/>
            <a:ext cx="4184650" cy="3233737"/>
          </a:xfrm>
          <a:prstGeom prst="rect">
            <a:avLst/>
          </a:prstGeom>
          <a:noFill/>
          <a:ln w="9525">
            <a:noFill/>
            <a:miter lim="800000"/>
            <a:headEnd/>
            <a:tailEnd/>
          </a:ln>
        </p:spPr>
      </p:pic>
      <p:sp>
        <p:nvSpPr>
          <p:cNvPr id="5123" name="Rectangle 2"/>
          <p:cNvSpPr>
            <a:spLocks noGrp="1" noChangeArrowheads="1"/>
          </p:cNvSpPr>
          <p:nvPr>
            <p:ph type="title"/>
          </p:nvPr>
        </p:nvSpPr>
        <p:spPr/>
        <p:txBody>
          <a:bodyPr/>
          <a:lstStyle/>
          <a:p>
            <a:pPr eaLnBrk="1" hangingPunct="1"/>
            <a:r>
              <a:rPr lang="en-US" sz="4000" smtClean="0"/>
              <a:t>The Need for Outlier Detection</a:t>
            </a:r>
            <a:endParaRPr lang="el-GR" sz="4000" smtClean="0"/>
          </a:p>
        </p:txBody>
      </p:sp>
      <p:sp>
        <p:nvSpPr>
          <p:cNvPr id="5124" name="Rectangle 3"/>
          <p:cNvSpPr>
            <a:spLocks noGrp="1" noChangeArrowheads="1"/>
          </p:cNvSpPr>
          <p:nvPr>
            <p:ph type="body" idx="1"/>
          </p:nvPr>
        </p:nvSpPr>
        <p:spPr>
          <a:xfrm>
            <a:off x="457200" y="1600200"/>
            <a:ext cx="8229600" cy="2471738"/>
          </a:xfrm>
        </p:spPr>
        <p:txBody>
          <a:bodyPr/>
          <a:lstStyle/>
          <a:p>
            <a:pPr eaLnBrk="1" hangingPunct="1"/>
            <a:r>
              <a:rPr lang="en-US" sz="2400" smtClean="0"/>
              <a:t>Outliers Detection is Useful</a:t>
            </a:r>
          </a:p>
          <a:p>
            <a:pPr lvl="1" eaLnBrk="1" hangingPunct="1"/>
            <a:r>
              <a:rPr lang="en-US" sz="2000" smtClean="0"/>
              <a:t>Outliers may denote malfunctioning sensors</a:t>
            </a:r>
          </a:p>
          <a:p>
            <a:pPr lvl="2" eaLnBrk="1" hangingPunct="1"/>
            <a:r>
              <a:rPr lang="en-US" sz="1600" smtClean="0"/>
              <a:t>Sensor measurements are often unreliable</a:t>
            </a:r>
          </a:p>
          <a:p>
            <a:pPr lvl="2" eaLnBrk="1" hangingPunct="1"/>
            <a:r>
              <a:rPr lang="en-US" sz="1600" smtClean="0"/>
              <a:t>Sensors may fail-dirty</a:t>
            </a:r>
          </a:p>
          <a:p>
            <a:pPr lvl="1" eaLnBrk="1" hangingPunct="1"/>
            <a:r>
              <a:rPr lang="en-US" sz="2000" smtClean="0"/>
              <a:t>Outliers may also represent interesting events detected by few sensors</a:t>
            </a:r>
          </a:p>
          <a:p>
            <a:pPr lvl="2" eaLnBrk="1" hangingPunct="1"/>
            <a:r>
              <a:rPr lang="en-US" sz="1600" smtClean="0"/>
              <a:t>Fire detected by a sensor</a:t>
            </a:r>
          </a:p>
        </p:txBody>
      </p:sp>
      <p:sp>
        <p:nvSpPr>
          <p:cNvPr id="5" name="Rectangle 3"/>
          <p:cNvSpPr txBox="1">
            <a:spLocks noChangeArrowheads="1"/>
          </p:cNvSpPr>
          <p:nvPr/>
        </p:nvSpPr>
        <p:spPr bwMode="auto">
          <a:xfrm>
            <a:off x="455613" y="3975100"/>
            <a:ext cx="4830762" cy="2097088"/>
          </a:xfrm>
          <a:prstGeom prst="rect">
            <a:avLst/>
          </a:prstGeom>
          <a:noFill/>
          <a:ln w="9525">
            <a:noFill/>
            <a:miter lim="800000"/>
            <a:headEnd/>
            <a:tailEnd/>
          </a:ln>
        </p:spPr>
        <p:txBody>
          <a:bodyPr/>
          <a:lstStyle/>
          <a:p>
            <a:pPr marL="342900" indent="-342900" algn="l">
              <a:spcBef>
                <a:spcPct val="20000"/>
              </a:spcBef>
              <a:buClr>
                <a:schemeClr val="bg2"/>
              </a:buClr>
              <a:buFont typeface="Wingdings" charset="2"/>
              <a:buChar char="q"/>
              <a:defRPr/>
            </a:pPr>
            <a:r>
              <a:rPr lang="en-US" sz="2400" kern="0" dirty="0">
                <a:latin typeface="+mn-lt"/>
                <a:cs typeface="+mn-cs"/>
              </a:rPr>
              <a:t>Results to Aggregate queries are often Meaningless</a:t>
            </a:r>
          </a:p>
          <a:p>
            <a:pPr marL="742950" lvl="1" indent="-285750" algn="l">
              <a:spcBef>
                <a:spcPct val="20000"/>
              </a:spcBef>
              <a:buFontTx/>
              <a:buChar char="–"/>
              <a:defRPr/>
            </a:pPr>
            <a:r>
              <a:rPr lang="en-US" sz="2000" kern="0" dirty="0">
                <a:solidFill>
                  <a:srgbClr val="FF0000"/>
                </a:solidFill>
                <a:latin typeface="+mn-lt"/>
                <a:cs typeface="+mn-cs"/>
              </a:rPr>
              <a:t>Consider a MAX/MIN calculation in the presence of outlier measurements</a:t>
            </a:r>
          </a:p>
          <a:p>
            <a:pPr marL="742950" lvl="1" indent="-285750" algn="l">
              <a:spcBef>
                <a:spcPct val="20000"/>
              </a:spcBef>
              <a:buFontTx/>
              <a:buChar char="–"/>
              <a:defRPr/>
            </a:pPr>
            <a:r>
              <a:rPr lang="en-US" sz="2000" kern="0" dirty="0">
                <a:solidFill>
                  <a:srgbClr val="FF0000"/>
                </a:solidFill>
                <a:latin typeface="+mn-lt"/>
                <a:cs typeface="+mn-cs"/>
              </a:rPr>
              <a:t>Other aggregates are also influenced</a:t>
            </a:r>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46</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p:txBody>
          <a:bodyPr/>
          <a:lstStyle/>
          <a:p>
            <a:pPr eaLnBrk="1" hangingPunct="1"/>
            <a:r>
              <a:rPr lang="en-US" sz="4000" smtClean="0"/>
              <a:t>What do we Need?</a:t>
            </a:r>
            <a:endParaRPr lang="el-GR" sz="4000" smtClean="0"/>
          </a:p>
        </p:txBody>
      </p:sp>
      <p:sp>
        <p:nvSpPr>
          <p:cNvPr id="6147" name="Rectangle 3"/>
          <p:cNvSpPr>
            <a:spLocks noGrp="1" noChangeArrowheads="1"/>
          </p:cNvSpPr>
          <p:nvPr>
            <p:ph type="body" idx="1"/>
          </p:nvPr>
        </p:nvSpPr>
        <p:spPr/>
        <p:txBody>
          <a:bodyPr/>
          <a:lstStyle/>
          <a:p>
            <a:pPr eaLnBrk="1" hangingPunct="1"/>
            <a:r>
              <a:rPr lang="en-US" sz="2800" dirty="0" smtClean="0"/>
              <a:t>Goals for aggregate queries:</a:t>
            </a:r>
          </a:p>
          <a:p>
            <a:pPr lvl="1" eaLnBrk="1" hangingPunct="1"/>
            <a:r>
              <a:rPr lang="en-US" sz="2400" dirty="0" smtClean="0"/>
              <a:t>A “clean” aggregate</a:t>
            </a:r>
          </a:p>
          <a:p>
            <a:pPr lvl="1" eaLnBrk="1" hangingPunct="1"/>
            <a:r>
              <a:rPr lang="en-US" sz="2400" dirty="0" smtClean="0"/>
              <a:t>Reporting of outlier values</a:t>
            </a:r>
          </a:p>
          <a:p>
            <a:pPr lvl="1" eaLnBrk="1" hangingPunct="1"/>
            <a:r>
              <a:rPr lang="en-US" sz="2400" dirty="0" smtClean="0"/>
              <a:t>Both in a SINGLE, in-network framework</a:t>
            </a:r>
          </a:p>
          <a:p>
            <a:pPr lvl="1" eaLnBrk="1" hangingPunct="1"/>
            <a:endParaRPr lang="en-US" sz="2400" dirty="0" smtClean="0"/>
          </a:p>
          <a:p>
            <a:pPr lvl="1" eaLnBrk="1" hangingPunct="1"/>
            <a:endParaRPr lang="en-US" sz="2400" dirty="0" smtClean="0"/>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47</a:t>
            </a:fld>
            <a:endParaRPr lang="el-GR" dirty="0"/>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eaLnBrk="1" hangingPunct="1"/>
            <a:r>
              <a:rPr lang="en-US" sz="4000" smtClean="0"/>
              <a:t>What to Consider as an Outlier?</a:t>
            </a:r>
            <a:endParaRPr lang="el-GR" sz="4000" smtClean="0"/>
          </a:p>
        </p:txBody>
      </p:sp>
      <p:sp>
        <p:nvSpPr>
          <p:cNvPr id="7171" name="Rectangle 3"/>
          <p:cNvSpPr>
            <a:spLocks noGrp="1" noChangeArrowheads="1"/>
          </p:cNvSpPr>
          <p:nvPr>
            <p:ph type="body" idx="1"/>
          </p:nvPr>
        </p:nvSpPr>
        <p:spPr/>
        <p:txBody>
          <a:bodyPr/>
          <a:lstStyle/>
          <a:p>
            <a:pPr eaLnBrk="1" hangingPunct="1"/>
            <a:r>
              <a:rPr lang="en-US" sz="2400" smtClean="0"/>
              <a:t>Need to support several similarity metrics</a:t>
            </a:r>
          </a:p>
          <a:p>
            <a:pPr eaLnBrk="1" hangingPunct="1"/>
            <a:endParaRPr lang="en-US" sz="2400" smtClean="0"/>
          </a:p>
          <a:p>
            <a:pPr eaLnBrk="1" hangingPunct="1"/>
            <a:r>
              <a:rPr lang="en-US" sz="2400" smtClean="0"/>
              <a:t>Also consider characteristics of monitored quantity</a:t>
            </a:r>
          </a:p>
          <a:p>
            <a:pPr lvl="1" eaLnBrk="1" hangingPunct="1"/>
            <a:r>
              <a:rPr lang="en-US" sz="2000" smtClean="0"/>
              <a:t>Measurements may depend on distance from source (e.g., noise, heat)</a:t>
            </a:r>
          </a:p>
          <a:p>
            <a:pPr lvl="1" eaLnBrk="1" hangingPunct="1"/>
            <a:r>
              <a:rPr lang="en-US" sz="2000" smtClean="0"/>
              <a:t>Simply relying on values for testing similarity between sensors is not enough – comparing recent trends may be more appropriate</a:t>
            </a:r>
          </a:p>
          <a:p>
            <a:pPr eaLnBrk="1" hangingPunct="1"/>
            <a:endParaRPr lang="en-US" sz="2400" smtClean="0"/>
          </a:p>
          <a:p>
            <a:pPr eaLnBrk="1" hangingPunct="1"/>
            <a:r>
              <a:rPr lang="en-US" sz="2400" smtClean="0"/>
              <a:t>Provide provision for user-specific “minimum support”</a:t>
            </a:r>
          </a:p>
          <a:p>
            <a:pPr lvl="1" eaLnBrk="1" hangingPunct="1"/>
            <a:r>
              <a:rPr lang="en-US" sz="2000" smtClean="0"/>
              <a:t>How many other sensors need to be similar to you, so that you are not considered as an outlier?</a:t>
            </a:r>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48</a:t>
            </a:fld>
            <a:endParaRPr lang="el-GR" dirty="0"/>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p:txBody>
          <a:bodyPr/>
          <a:lstStyle/>
          <a:p>
            <a:pPr eaLnBrk="1" hangingPunct="1"/>
            <a:r>
              <a:rPr lang="en-US" sz="4000" smtClean="0"/>
              <a:t>Motivational Example</a:t>
            </a:r>
            <a:endParaRPr lang="el-GR" sz="4000" smtClean="0"/>
          </a:p>
        </p:txBody>
      </p:sp>
      <p:graphicFrame>
        <p:nvGraphicFramePr>
          <p:cNvPr id="14" name="Table 13"/>
          <p:cNvGraphicFramePr>
            <a:graphicFrameLocks noGrp="1"/>
          </p:cNvGraphicFramePr>
          <p:nvPr/>
        </p:nvGraphicFramePr>
        <p:xfrm>
          <a:off x="2571750" y="5673725"/>
          <a:ext cx="4786346" cy="1112520"/>
        </p:xfrm>
        <a:graphic>
          <a:graphicData uri="http://schemas.openxmlformats.org/drawingml/2006/table">
            <a:tbl>
              <a:tblPr firstRow="1" bandRow="1">
                <a:tableStyleId>{5C22544A-7EE6-4342-B048-85BDC9FD1C3A}</a:tableStyleId>
              </a:tblPr>
              <a:tblGrid>
                <a:gridCol w="4786346"/>
              </a:tblGrid>
              <a:tr h="370840">
                <a:tc>
                  <a:txBody>
                    <a:bodyPr/>
                    <a:lstStyle/>
                    <a:p>
                      <a:pPr>
                        <a:buFont typeface="Arial" pitchFamily="34" charset="0"/>
                        <a:buChar char="•"/>
                      </a:pPr>
                      <a:r>
                        <a:rPr lang="en-US" sz="1600" b="0" dirty="0" smtClean="0">
                          <a:solidFill>
                            <a:srgbClr val="0000FF"/>
                          </a:solidFill>
                        </a:rPr>
                        <a:t> S</a:t>
                      </a:r>
                      <a:r>
                        <a:rPr lang="el-GR" sz="1600" b="0" dirty="0" smtClean="0">
                          <a:solidFill>
                            <a:srgbClr val="0000FF"/>
                          </a:solidFill>
                        </a:rPr>
                        <a:t>6</a:t>
                      </a:r>
                      <a:r>
                        <a:rPr lang="en-US" sz="1600" b="0" dirty="0" smtClean="0">
                          <a:solidFill>
                            <a:srgbClr val="0000FF"/>
                          </a:solidFill>
                        </a:rPr>
                        <a:t>, S7 and S8 observe</a:t>
                      </a:r>
                      <a:r>
                        <a:rPr lang="en-US" sz="1600" b="0" baseline="0" dirty="0" smtClean="0">
                          <a:solidFill>
                            <a:srgbClr val="0000FF"/>
                          </a:solidFill>
                        </a:rPr>
                        <a:t> a fire</a:t>
                      </a:r>
                      <a:endParaRPr lang="el-GR" sz="1600" b="0" dirty="0">
                        <a:solidFill>
                          <a:srgbClr val="0000FF"/>
                        </a:solidFill>
                      </a:endParaRPr>
                    </a:p>
                  </a:txBody>
                  <a:tcPr>
                    <a:solidFill>
                      <a:schemeClr val="bg1"/>
                    </a:solidFill>
                  </a:tcPr>
                </a:tc>
              </a:tr>
              <a:tr h="370840">
                <a:tc>
                  <a:txBody>
                    <a:bodyPr/>
                    <a:lstStyle/>
                    <a:p>
                      <a:pPr>
                        <a:buFont typeface="Arial" pitchFamily="34" charset="0"/>
                        <a:buChar char="•"/>
                      </a:pPr>
                      <a:r>
                        <a:rPr lang="en-US" sz="1600" dirty="0" smtClean="0">
                          <a:solidFill>
                            <a:srgbClr val="0000FF"/>
                          </a:solidFill>
                        </a:rPr>
                        <a:t> Their measurements fluctuate</a:t>
                      </a:r>
                      <a:r>
                        <a:rPr lang="en-US" sz="1600" baseline="0" dirty="0" smtClean="0">
                          <a:solidFill>
                            <a:srgbClr val="0000FF"/>
                          </a:solidFill>
                        </a:rPr>
                        <a:t> more</a:t>
                      </a:r>
                      <a:endParaRPr lang="el-GR" sz="1600" dirty="0">
                        <a:solidFill>
                          <a:srgbClr val="0000FF"/>
                        </a:solidFill>
                      </a:endParaRPr>
                    </a:p>
                  </a:txBody>
                  <a:tcPr>
                    <a:solidFill>
                      <a:schemeClr val="bg1"/>
                    </a:solidFill>
                  </a:tcPr>
                </a:tc>
              </a:tr>
              <a:tr h="370840">
                <a:tc>
                  <a:txBody>
                    <a:bodyPr/>
                    <a:lstStyle/>
                    <a:p>
                      <a:pPr>
                        <a:buFont typeface="Arial" pitchFamily="34" charset="0"/>
                        <a:buNone/>
                      </a:pPr>
                      <a:endParaRPr lang="el-GR" sz="1600" dirty="0">
                        <a:solidFill>
                          <a:srgbClr val="0000FF"/>
                        </a:solidFill>
                      </a:endParaRPr>
                    </a:p>
                  </a:txBody>
                  <a:tcPr>
                    <a:solidFill>
                      <a:schemeClr val="bg1"/>
                    </a:solidFill>
                  </a:tcPr>
                </a:tc>
              </a:tr>
            </a:tbl>
          </a:graphicData>
        </a:graphic>
      </p:graphicFrame>
      <p:pic>
        <p:nvPicPr>
          <p:cNvPr id="8205" name="Picture 7" descr="example3.jpg"/>
          <p:cNvPicPr>
            <a:picLocks noChangeAspect="1"/>
          </p:cNvPicPr>
          <p:nvPr/>
        </p:nvPicPr>
        <p:blipFill>
          <a:blip r:embed="rId2"/>
          <a:srcRect/>
          <a:stretch>
            <a:fillRect/>
          </a:stretch>
        </p:blipFill>
        <p:spPr bwMode="auto">
          <a:xfrm>
            <a:off x="1714500" y="1500188"/>
            <a:ext cx="5551488" cy="4198937"/>
          </a:xfrm>
          <a:prstGeom prst="rect">
            <a:avLst/>
          </a:prstGeom>
          <a:noFill/>
          <a:ln w="9525">
            <a:noFill/>
            <a:miter lim="800000"/>
            <a:headEnd/>
            <a:tailEnd/>
          </a:ln>
        </p:spPr>
      </p:pic>
      <p:sp>
        <p:nvSpPr>
          <p:cNvPr id="9" name="TextBox 8"/>
          <p:cNvSpPr txBox="1">
            <a:spLocks noChangeArrowheads="1"/>
          </p:cNvSpPr>
          <p:nvPr/>
        </p:nvSpPr>
        <p:spPr bwMode="auto">
          <a:xfrm>
            <a:off x="5500688" y="4864100"/>
            <a:ext cx="3214687" cy="708025"/>
          </a:xfrm>
          <a:prstGeom prst="rect">
            <a:avLst/>
          </a:prstGeom>
          <a:noFill/>
          <a:ln w="9525">
            <a:noFill/>
            <a:miter lim="800000"/>
            <a:headEnd/>
            <a:tailEnd/>
          </a:ln>
        </p:spPr>
        <p:txBody>
          <a:bodyPr>
            <a:spAutoFit/>
          </a:bodyPr>
          <a:lstStyle/>
          <a:p>
            <a:r>
              <a:rPr lang="en-US" sz="2000">
                <a:solidFill>
                  <a:srgbClr val="FF0000"/>
                </a:solidFill>
              </a:rPr>
              <a:t>A voting process at S3 will reject the reading of S6 </a:t>
            </a:r>
            <a:endParaRPr lang="el-GR" sz="2000">
              <a:solidFill>
                <a:srgbClr val="FF0000"/>
              </a:solidFill>
            </a:endParaRPr>
          </a:p>
        </p:txBody>
      </p:sp>
      <p:sp>
        <p:nvSpPr>
          <p:cNvPr id="10" name="TextBox 9"/>
          <p:cNvSpPr txBox="1">
            <a:spLocks noChangeArrowheads="1"/>
          </p:cNvSpPr>
          <p:nvPr/>
        </p:nvSpPr>
        <p:spPr bwMode="auto">
          <a:xfrm>
            <a:off x="5857875" y="4857750"/>
            <a:ext cx="3214688" cy="708025"/>
          </a:xfrm>
          <a:prstGeom prst="rect">
            <a:avLst/>
          </a:prstGeom>
          <a:noFill/>
          <a:ln w="9525">
            <a:noFill/>
            <a:miter lim="800000"/>
            <a:headEnd/>
            <a:tailEnd/>
          </a:ln>
        </p:spPr>
        <p:txBody>
          <a:bodyPr>
            <a:spAutoFit/>
          </a:bodyPr>
          <a:lstStyle/>
          <a:p>
            <a:r>
              <a:rPr lang="en-US" sz="2000">
                <a:solidFill>
                  <a:srgbClr val="FF0000"/>
                </a:solidFill>
              </a:rPr>
              <a:t>Smoothing at S3 also obscures the reading</a:t>
            </a:r>
            <a:endParaRPr lang="el-GR" sz="2000">
              <a:solidFill>
                <a:srgbClr val="FF0000"/>
              </a:solidFill>
            </a:endParaRPr>
          </a:p>
        </p:txBody>
      </p:sp>
      <p:sp>
        <p:nvSpPr>
          <p:cNvPr id="11" name="TextBox 10"/>
          <p:cNvSpPr txBox="1">
            <a:spLocks noChangeArrowheads="1"/>
          </p:cNvSpPr>
          <p:nvPr/>
        </p:nvSpPr>
        <p:spPr bwMode="auto">
          <a:xfrm>
            <a:off x="5857875" y="4857750"/>
            <a:ext cx="3000375" cy="708025"/>
          </a:xfrm>
          <a:prstGeom prst="rect">
            <a:avLst/>
          </a:prstGeom>
          <a:noFill/>
          <a:ln w="9525">
            <a:noFill/>
            <a:miter lim="800000"/>
            <a:headEnd/>
            <a:tailEnd/>
          </a:ln>
        </p:spPr>
        <p:txBody>
          <a:bodyPr>
            <a:spAutoFit/>
          </a:bodyPr>
          <a:lstStyle/>
          <a:p>
            <a:r>
              <a:rPr lang="en-US" sz="2000">
                <a:solidFill>
                  <a:srgbClr val="FF0000"/>
                </a:solidFill>
              </a:rPr>
              <a:t>S10 and S9 fail-dirty </a:t>
            </a:r>
            <a:r>
              <a:rPr lang="en-US" sz="2000">
                <a:solidFill>
                  <a:srgbClr val="FF0000"/>
                </a:solidFill>
                <a:sym typeface="Symbol" pitchFamily="18" charset="2"/>
              </a:rPr>
              <a:t> need to be excluded</a:t>
            </a:r>
            <a:endParaRPr lang="el-GR" sz="2000">
              <a:solidFill>
                <a:srgbClr val="FF0000"/>
              </a:solidFill>
            </a:endParaRPr>
          </a:p>
        </p:txBody>
      </p:sp>
      <p:sp>
        <p:nvSpPr>
          <p:cNvPr id="12" name="TextBox 11"/>
          <p:cNvSpPr txBox="1">
            <a:spLocks noChangeArrowheads="1"/>
          </p:cNvSpPr>
          <p:nvPr/>
        </p:nvSpPr>
        <p:spPr bwMode="auto">
          <a:xfrm>
            <a:off x="15875" y="4643438"/>
            <a:ext cx="3143250" cy="923925"/>
          </a:xfrm>
          <a:prstGeom prst="rect">
            <a:avLst/>
          </a:prstGeom>
          <a:noFill/>
          <a:ln w="9525">
            <a:noFill/>
            <a:miter lim="800000"/>
            <a:headEnd/>
            <a:tailEnd/>
          </a:ln>
        </p:spPr>
        <p:txBody>
          <a:bodyPr>
            <a:spAutoFit/>
          </a:bodyPr>
          <a:lstStyle/>
          <a:p>
            <a:r>
              <a:rPr lang="en-US">
                <a:solidFill>
                  <a:srgbClr val="0000FF"/>
                </a:solidFill>
              </a:rPr>
              <a:t>Example is partitioned in 2 areas: Our framework supports group-by queries</a:t>
            </a:r>
            <a:endParaRPr lang="el-GR">
              <a:solidFill>
                <a:srgbClr val="0000FF"/>
              </a:solidFill>
            </a:endParaRPr>
          </a:p>
        </p:txBody>
      </p:sp>
      <p:sp>
        <p:nvSpPr>
          <p:cNvPr id="13"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49</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subTnLst>
                                    <p:set>
                                      <p:cBhvr override="childStyle">
                                        <p:cTn dur="1" fill="hold" display="0" masterRel="nextClick" afterEffect="1"/>
                                        <p:tgtEl>
                                          <p:spTgt spid="10"/>
                                        </p:tgtEl>
                                        <p:attrNameLst>
                                          <p:attrName>style.visibility</p:attrName>
                                        </p:attrNameLst>
                                      </p:cBhvr>
                                      <p:to>
                                        <p:strVal val="hidden"/>
                                      </p:to>
                                    </p:set>
                                  </p:sub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P spid="11" grpId="0"/>
      <p:bldP spid="12" grpId="0"/>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p:txBody>
          <a:bodyPr/>
          <a:lstStyle/>
          <a:p>
            <a:pPr eaLnBrk="1" hangingPunct="1"/>
            <a:r>
              <a:rPr lang="en-US" sz="4000" smtClean="0"/>
              <a:t>Sketch of Framework</a:t>
            </a:r>
            <a:endParaRPr lang="el-GR" sz="4000" smtClean="0"/>
          </a:p>
        </p:txBody>
      </p:sp>
      <p:pic>
        <p:nvPicPr>
          <p:cNvPr id="9219" name="Picture 7" descr="example3.jpg"/>
          <p:cNvPicPr>
            <a:picLocks noChangeAspect="1"/>
          </p:cNvPicPr>
          <p:nvPr/>
        </p:nvPicPr>
        <p:blipFill>
          <a:blip r:embed="rId2"/>
          <a:srcRect/>
          <a:stretch>
            <a:fillRect/>
          </a:stretch>
        </p:blipFill>
        <p:spPr bwMode="auto">
          <a:xfrm>
            <a:off x="239713" y="1500188"/>
            <a:ext cx="5214937" cy="3944937"/>
          </a:xfrm>
          <a:prstGeom prst="rect">
            <a:avLst/>
          </a:prstGeom>
          <a:noFill/>
          <a:ln w="9525">
            <a:noFill/>
            <a:miter lim="800000"/>
            <a:headEnd/>
            <a:tailEnd/>
          </a:ln>
        </p:spPr>
      </p:pic>
      <p:sp>
        <p:nvSpPr>
          <p:cNvPr id="12" name="TextBox 11"/>
          <p:cNvSpPr txBox="1">
            <a:spLocks noChangeArrowheads="1"/>
          </p:cNvSpPr>
          <p:nvPr/>
        </p:nvSpPr>
        <p:spPr bwMode="auto">
          <a:xfrm>
            <a:off x="5429250" y="1571625"/>
            <a:ext cx="3643313" cy="4524375"/>
          </a:xfrm>
          <a:prstGeom prst="rect">
            <a:avLst/>
          </a:prstGeom>
          <a:noFill/>
          <a:ln w="9525">
            <a:noFill/>
            <a:miter lim="800000"/>
            <a:headEnd/>
            <a:tailEnd/>
          </a:ln>
        </p:spPr>
        <p:txBody>
          <a:bodyPr>
            <a:spAutoFit/>
          </a:bodyPr>
          <a:lstStyle/>
          <a:p>
            <a:pPr marL="342900" indent="-342900" algn="l" fontAlgn="t">
              <a:buFont typeface="Arial" charset="0"/>
              <a:buAutoNum type="arabicPeriod"/>
            </a:pPr>
            <a:r>
              <a:rPr lang="en-US" dirty="0"/>
              <a:t>Assume a required minimum support of 2</a:t>
            </a:r>
            <a:endParaRPr lang="el-GR" dirty="0"/>
          </a:p>
          <a:p>
            <a:pPr marL="342900" indent="-342900" algn="l" fontAlgn="t">
              <a:buFont typeface="Arial" charset="0"/>
              <a:buAutoNum type="arabicPeriod"/>
            </a:pPr>
            <a:r>
              <a:rPr lang="en-US" dirty="0"/>
              <a:t>S6, S7 and S8 can only be tested for similarity at their closest common ancestor (S2)</a:t>
            </a:r>
          </a:p>
          <a:p>
            <a:pPr marL="342900" indent="-342900" algn="l" fontAlgn="t">
              <a:buFont typeface="Arial" charset="0"/>
              <a:buAutoNum type="arabicPeriod"/>
            </a:pPr>
            <a:r>
              <a:rPr lang="en-US" dirty="0"/>
              <a:t>At node S2, their values can be merged into aggregate</a:t>
            </a:r>
            <a:endParaRPr lang="el-GR" dirty="0"/>
          </a:p>
          <a:p>
            <a:pPr marL="342900" indent="-342900" algn="l" fontAlgn="t">
              <a:buFont typeface="Arial" charset="0"/>
              <a:buAutoNum type="arabicPeriod"/>
            </a:pPr>
            <a:r>
              <a:rPr lang="en-US" dirty="0"/>
              <a:t>S12, S4 and S5 are in the same group. In S3 their values can be tested for similarity</a:t>
            </a:r>
            <a:endParaRPr lang="en-US" dirty="0">
              <a:solidFill>
                <a:srgbClr val="0000FF"/>
              </a:solidFill>
            </a:endParaRPr>
          </a:p>
          <a:p>
            <a:pPr marL="342900" indent="-342900" algn="l" fontAlgn="t">
              <a:buFont typeface="Arial" charset="0"/>
              <a:buAutoNum type="arabicPeriod"/>
            </a:pPr>
            <a:r>
              <a:rPr lang="en-US" dirty="0"/>
              <a:t>Similarly, test S3, S2 and S11 for similarity in S2 etc</a:t>
            </a:r>
          </a:p>
          <a:p>
            <a:pPr marL="342900" indent="-342900" algn="l" fontAlgn="t">
              <a:buFont typeface="Arial" charset="0"/>
              <a:buAutoNum type="arabicPeriod"/>
            </a:pPr>
            <a:r>
              <a:rPr lang="en-US" dirty="0"/>
              <a:t>Nodes S10 and S9 have failed-dirty. Readings without the minimum support are not included in the aggregate</a:t>
            </a:r>
          </a:p>
        </p:txBody>
      </p:sp>
      <p:sp>
        <p:nvSpPr>
          <p:cNvPr id="13" name="Oval 12"/>
          <p:cNvSpPr>
            <a:spLocks noChangeArrowheads="1"/>
          </p:cNvSpPr>
          <p:nvPr/>
        </p:nvSpPr>
        <p:spPr bwMode="auto">
          <a:xfrm>
            <a:off x="1285875" y="3643313"/>
            <a:ext cx="2286000" cy="2000250"/>
          </a:xfrm>
          <a:prstGeom prst="ellipse">
            <a:avLst/>
          </a:prstGeom>
          <a:noFill/>
          <a:ln w="15875" algn="ctr">
            <a:solidFill>
              <a:srgbClr val="FF0000"/>
            </a:solidFill>
            <a:round/>
            <a:headEnd/>
            <a:tailEnd/>
          </a:ln>
        </p:spPr>
        <p:txBody>
          <a:bodyPr wrap="none" anchor="ctr"/>
          <a:lstStyle/>
          <a:p>
            <a:pPr algn="ctr"/>
            <a:endParaRPr lang="el-GR"/>
          </a:p>
        </p:txBody>
      </p:sp>
      <p:sp>
        <p:nvSpPr>
          <p:cNvPr id="15" name="Oval 14"/>
          <p:cNvSpPr>
            <a:spLocks noChangeArrowheads="1"/>
          </p:cNvSpPr>
          <p:nvPr/>
        </p:nvSpPr>
        <p:spPr bwMode="auto">
          <a:xfrm>
            <a:off x="101600" y="1714500"/>
            <a:ext cx="1428750" cy="2500313"/>
          </a:xfrm>
          <a:prstGeom prst="ellipse">
            <a:avLst/>
          </a:prstGeom>
          <a:noFill/>
          <a:ln w="15875" algn="ctr">
            <a:solidFill>
              <a:srgbClr val="FF0000"/>
            </a:solidFill>
            <a:round/>
            <a:headEnd/>
            <a:tailEnd/>
          </a:ln>
        </p:spPr>
        <p:txBody>
          <a:bodyPr wrap="none" anchor="ctr"/>
          <a:lstStyle/>
          <a:p>
            <a:pPr algn="ctr"/>
            <a:endParaRPr lang="el-GR"/>
          </a:p>
        </p:txBody>
      </p:sp>
      <p:sp>
        <p:nvSpPr>
          <p:cNvPr id="16" name="Oval 15"/>
          <p:cNvSpPr>
            <a:spLocks noChangeArrowheads="1"/>
          </p:cNvSpPr>
          <p:nvPr/>
        </p:nvSpPr>
        <p:spPr bwMode="auto">
          <a:xfrm>
            <a:off x="1714500" y="2357438"/>
            <a:ext cx="2714625" cy="1857375"/>
          </a:xfrm>
          <a:prstGeom prst="ellipse">
            <a:avLst/>
          </a:prstGeom>
          <a:noFill/>
          <a:ln w="15875" algn="ctr">
            <a:solidFill>
              <a:srgbClr val="FF0000"/>
            </a:solidFill>
            <a:round/>
            <a:headEnd/>
            <a:tailEnd/>
          </a:ln>
        </p:spPr>
        <p:txBody>
          <a:bodyPr wrap="none" anchor="ctr"/>
          <a:lstStyle/>
          <a:p>
            <a:pPr algn="ctr"/>
            <a:endParaRPr lang="el-GR"/>
          </a:p>
        </p:txBody>
      </p:sp>
      <p:sp>
        <p:nvSpPr>
          <p:cNvPr id="17" name="Oval 16"/>
          <p:cNvSpPr>
            <a:spLocks noChangeArrowheads="1"/>
          </p:cNvSpPr>
          <p:nvPr/>
        </p:nvSpPr>
        <p:spPr bwMode="auto">
          <a:xfrm>
            <a:off x="1500188" y="1143000"/>
            <a:ext cx="1428750" cy="1571625"/>
          </a:xfrm>
          <a:prstGeom prst="ellipse">
            <a:avLst/>
          </a:prstGeom>
          <a:noFill/>
          <a:ln w="15875" algn="ctr">
            <a:solidFill>
              <a:srgbClr val="FF0000"/>
            </a:solidFill>
            <a:round/>
            <a:headEnd/>
            <a:tailEnd/>
          </a:ln>
        </p:spPr>
        <p:txBody>
          <a:bodyPr wrap="none" anchor="ctr"/>
          <a:lstStyle/>
          <a:p>
            <a:pPr algn="ctr"/>
            <a:endParaRPr lang="el-GR"/>
          </a:p>
        </p:txBody>
      </p:sp>
      <p:sp>
        <p:nvSpPr>
          <p:cNvPr id="18" name="Oval 17"/>
          <p:cNvSpPr>
            <a:spLocks noChangeArrowheads="1"/>
          </p:cNvSpPr>
          <p:nvPr/>
        </p:nvSpPr>
        <p:spPr bwMode="auto">
          <a:xfrm>
            <a:off x="4214813" y="1928813"/>
            <a:ext cx="1428750" cy="1571625"/>
          </a:xfrm>
          <a:prstGeom prst="ellipse">
            <a:avLst/>
          </a:prstGeom>
          <a:noFill/>
          <a:ln w="15875" algn="ctr">
            <a:solidFill>
              <a:srgbClr val="FF0000"/>
            </a:solidFill>
            <a:round/>
            <a:headEnd/>
            <a:tailEnd/>
          </a:ln>
        </p:spPr>
        <p:txBody>
          <a:bodyPr wrap="none" anchor="ctr"/>
          <a:lstStyle/>
          <a:p>
            <a:pPr algn="ctr"/>
            <a:endParaRPr lang="el-GR"/>
          </a:p>
        </p:txBody>
      </p:sp>
      <p:sp>
        <p:nvSpPr>
          <p:cNvPr id="11" name="TextBox 10"/>
          <p:cNvSpPr txBox="1">
            <a:spLocks noChangeArrowheads="1"/>
          </p:cNvSpPr>
          <p:nvPr/>
        </p:nvSpPr>
        <p:spPr bwMode="auto">
          <a:xfrm>
            <a:off x="214282" y="5643578"/>
            <a:ext cx="5715000" cy="923925"/>
          </a:xfrm>
          <a:prstGeom prst="rect">
            <a:avLst/>
          </a:prstGeom>
          <a:noFill/>
          <a:ln w="9525">
            <a:noFill/>
            <a:miter lim="800000"/>
            <a:headEnd/>
            <a:tailEnd/>
          </a:ln>
        </p:spPr>
        <p:txBody>
          <a:bodyPr>
            <a:spAutoFit/>
          </a:bodyPr>
          <a:lstStyle/>
          <a:p>
            <a:pPr algn="ctr"/>
            <a:r>
              <a:rPr lang="en-US" dirty="0">
                <a:solidFill>
                  <a:srgbClr val="FF0000"/>
                </a:solidFill>
              </a:rPr>
              <a:t>Even if the readings of S6, S7 and S8 are incorporated into the aggregate, one of these readings (revealing the fire) will be received by the root node</a:t>
            </a:r>
            <a:endParaRPr lang="el-GR" dirty="0">
              <a:solidFill>
                <a:srgbClr val="FF0000"/>
              </a:solidFill>
            </a:endParaRPr>
          </a:p>
        </p:txBody>
      </p:sp>
      <p:sp>
        <p:nvSpPr>
          <p:cNvPr id="14"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50</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2">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2">
                                            <p:txEl>
                                              <p:pRg st="2" end="2"/>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subTnLst>
                                    <p:set>
                                      <p:cBhvr override="childStyle">
                                        <p:cTn dur="1" fill="hold" display="0" masterRel="nextClick" afterEffect="1"/>
                                        <p:tgtEl>
                                          <p:spTgt spid="13"/>
                                        </p:tgtEl>
                                        <p:attrNameLst>
                                          <p:attrName>style.visibility</p:attrName>
                                        </p:attrNameLst>
                                      </p:cBhvr>
                                      <p:to>
                                        <p:strVal val="hidden"/>
                                      </p:to>
                                    </p:set>
                                  </p:sub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2">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5"/>
                                        </p:tgtEl>
                                        <p:attrNameLst>
                                          <p:attrName>style.visibility</p:attrName>
                                        </p:attrNameLst>
                                      </p:cBhvr>
                                      <p:to>
                                        <p:strVal val="visible"/>
                                      </p:to>
                                    </p:set>
                                  </p:childTnLst>
                                  <p:subTnLst>
                                    <p:set>
                                      <p:cBhvr override="childStyle">
                                        <p:cTn dur="1" fill="hold" display="0" masterRel="nextClick" afterEffect="1"/>
                                        <p:tgtEl>
                                          <p:spTgt spid="15"/>
                                        </p:tgtEl>
                                        <p:attrNameLst>
                                          <p:attrName>style.visibility</p:attrName>
                                        </p:attrNameLst>
                                      </p:cBhvr>
                                      <p:to>
                                        <p:strVal val="hidden"/>
                                      </p:to>
                                    </p:set>
                                  </p:sub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12">
                                            <p:txEl>
                                              <p:pRg st="4" end="4"/>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6"/>
                                        </p:tgtEl>
                                        <p:attrNameLst>
                                          <p:attrName>style.visibility</p:attrName>
                                        </p:attrNameLst>
                                      </p:cBhvr>
                                      <p:to>
                                        <p:strVal val="visible"/>
                                      </p:to>
                                    </p:set>
                                  </p:childTnLst>
                                  <p:subTnLst>
                                    <p:set>
                                      <p:cBhvr override="childStyle">
                                        <p:cTn dur="1" fill="hold" display="0" masterRel="nextClick" afterEffect="1"/>
                                        <p:tgtEl>
                                          <p:spTgt spid="16"/>
                                        </p:tgtEl>
                                        <p:attrNameLst>
                                          <p:attrName>style.visibility</p:attrName>
                                        </p:attrNameLst>
                                      </p:cBhvr>
                                      <p:to>
                                        <p:strVal val="hidden"/>
                                      </p:to>
                                    </p:set>
                                  </p:sub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12">
                                            <p:txEl>
                                              <p:pRg st="5" end="5"/>
                                            </p:txEl>
                                          </p:spTgt>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7"/>
                                        </p:tgtEl>
                                        <p:attrNameLst>
                                          <p:attrName>style.visibility</p:attrName>
                                        </p:attrNameLst>
                                      </p:cBhvr>
                                      <p:to>
                                        <p:strVal val="visible"/>
                                      </p:to>
                                    </p:set>
                                  </p:childTnLst>
                                  <p:subTnLst>
                                    <p:set>
                                      <p:cBhvr override="childStyle">
                                        <p:cTn dur="1" fill="hold" display="0" masterRel="nextClick" afterEffect="1"/>
                                        <p:tgtEl>
                                          <p:spTgt spid="17"/>
                                        </p:tgtEl>
                                        <p:attrNameLst>
                                          <p:attrName>style.visibility</p:attrName>
                                        </p:attrNameLst>
                                      </p:cBhvr>
                                      <p:to>
                                        <p:strVal val="hidden"/>
                                      </p:to>
                                    </p:set>
                                  </p:subTnLst>
                                </p:cTn>
                              </p:par>
                              <p:par>
                                <p:cTn id="33" presetID="1" presetClass="entr" presetSubtype="0" fill="hold" grpId="0" nodeType="withEffect">
                                  <p:stCondLst>
                                    <p:cond delay="0"/>
                                  </p:stCondLst>
                                  <p:childTnLst>
                                    <p:set>
                                      <p:cBhvr>
                                        <p:cTn id="34" dur="1" fill="hold">
                                          <p:stCondLst>
                                            <p:cond delay="0"/>
                                          </p:stCondLst>
                                        </p:cTn>
                                        <p:tgtEl>
                                          <p:spTgt spid="18"/>
                                        </p:tgtEl>
                                        <p:attrNameLst>
                                          <p:attrName>style.visibility</p:attrName>
                                        </p:attrNameLst>
                                      </p:cBhvr>
                                      <p:to>
                                        <p:strVal val="visible"/>
                                      </p:to>
                                    </p:set>
                                  </p:childTnLst>
                                  <p:subTnLst>
                                    <p:set>
                                      <p:cBhvr override="childStyle">
                                        <p:cTn dur="1" fill="hold" display="0" masterRel="nextClick" afterEffect="1"/>
                                        <p:tgtEl>
                                          <p:spTgt spid="18"/>
                                        </p:tgtEl>
                                        <p:attrNameLst>
                                          <p:attrName>style.visibility</p:attrName>
                                        </p:attrNameLst>
                                      </p:cBhvr>
                                      <p:to>
                                        <p:strVal val="hidden"/>
                                      </p:to>
                                    </p:set>
                                  </p:sub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build="allAtOnce"/>
      <p:bldP spid="13" grpId="0" animBg="1"/>
      <p:bldP spid="15" grpId="0" animBg="1"/>
      <p:bldP spid="16" grpId="0" animBg="1"/>
      <p:bldP spid="17" grpId="0" animBg="1"/>
      <p:bldP spid="18" grpId="0" animBg="1"/>
      <p:bldP spid="11" grpId="0"/>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p:txBody>
          <a:bodyPr/>
          <a:lstStyle/>
          <a:p>
            <a:pPr eaLnBrk="1" hangingPunct="1"/>
            <a:r>
              <a:rPr lang="en-US" sz="4000" dirty="0" smtClean="0"/>
              <a:t>Framework Features</a:t>
            </a:r>
            <a:endParaRPr lang="el-GR" sz="4000" dirty="0" smtClean="0"/>
          </a:p>
        </p:txBody>
      </p:sp>
      <p:sp>
        <p:nvSpPr>
          <p:cNvPr id="12" name="TextBox 11"/>
          <p:cNvSpPr txBox="1">
            <a:spLocks noChangeArrowheads="1"/>
          </p:cNvSpPr>
          <p:nvPr/>
        </p:nvSpPr>
        <p:spPr bwMode="auto">
          <a:xfrm>
            <a:off x="500063" y="1571625"/>
            <a:ext cx="8143875" cy="4955203"/>
          </a:xfrm>
          <a:prstGeom prst="rect">
            <a:avLst/>
          </a:prstGeom>
          <a:noFill/>
          <a:ln w="9525">
            <a:noFill/>
            <a:miter lim="800000"/>
            <a:headEnd/>
            <a:tailEnd/>
          </a:ln>
        </p:spPr>
        <p:txBody>
          <a:bodyPr>
            <a:spAutoFit/>
          </a:bodyPr>
          <a:lstStyle/>
          <a:p>
            <a:pPr marL="342900" indent="-342900" algn="l" fontAlgn="t">
              <a:buClr>
                <a:schemeClr val="bg1">
                  <a:lumMod val="50000"/>
                </a:schemeClr>
              </a:buClr>
              <a:buFont typeface="Wingdings" pitchFamily="2" charset="2"/>
              <a:buChar char="q"/>
            </a:pPr>
            <a:r>
              <a:rPr lang="en-US" sz="2400" dirty="0"/>
              <a:t>Performs similarity tests over the latest K readings of </a:t>
            </a:r>
            <a:r>
              <a:rPr lang="en-US" sz="2400" dirty="0" smtClean="0"/>
              <a:t>sensors</a:t>
            </a:r>
          </a:p>
          <a:p>
            <a:pPr marL="800100" lvl="1" indent="-342900" algn="l" fontAlgn="t">
              <a:buClr>
                <a:srgbClr val="FF0000"/>
              </a:buClr>
              <a:buFont typeface="Arial" charset="0"/>
              <a:buChar char="–"/>
            </a:pPr>
            <a:r>
              <a:rPr lang="en-US" sz="2000" dirty="0" smtClean="0">
                <a:solidFill>
                  <a:srgbClr val="FF0000"/>
                </a:solidFill>
              </a:rPr>
              <a:t>Can plug similarity functions with minimal cost</a:t>
            </a:r>
            <a:endParaRPr lang="en-US" sz="2000" dirty="0">
              <a:solidFill>
                <a:srgbClr val="FF0000"/>
              </a:solidFill>
            </a:endParaRPr>
          </a:p>
          <a:p>
            <a:pPr marL="342900" indent="-342900" algn="l" fontAlgn="t">
              <a:buClr>
                <a:schemeClr val="bg1">
                  <a:lumMod val="50000"/>
                </a:schemeClr>
              </a:buClr>
              <a:buFont typeface="Wingdings" pitchFamily="2" charset="2"/>
              <a:buChar char="q"/>
            </a:pPr>
            <a:r>
              <a:rPr lang="en-US" sz="2400" dirty="0" smtClean="0"/>
              <a:t>Allows </a:t>
            </a:r>
            <a:r>
              <a:rPr lang="en-US" sz="2400" dirty="0"/>
              <a:t>for minimum support</a:t>
            </a:r>
          </a:p>
          <a:p>
            <a:pPr marL="342900" indent="-342900" algn="l" fontAlgn="t">
              <a:buClr>
                <a:schemeClr val="bg1">
                  <a:lumMod val="50000"/>
                </a:schemeClr>
              </a:buClr>
              <a:buFont typeface="Wingdings" pitchFamily="2" charset="2"/>
              <a:buChar char="q"/>
            </a:pPr>
            <a:r>
              <a:rPr lang="en-US" sz="2400" dirty="0" smtClean="0"/>
              <a:t>GROUP-BY </a:t>
            </a:r>
            <a:r>
              <a:rPr lang="en-US" sz="2400" dirty="0"/>
              <a:t>support</a:t>
            </a:r>
          </a:p>
          <a:p>
            <a:pPr marL="800100" lvl="1" indent="-342900" algn="l" fontAlgn="t">
              <a:buClr>
                <a:srgbClr val="FF0000"/>
              </a:buClr>
              <a:buFont typeface="Arial" charset="0"/>
              <a:buChar char="–"/>
            </a:pPr>
            <a:r>
              <a:rPr lang="en-US" sz="2000" dirty="0">
                <a:solidFill>
                  <a:srgbClr val="FF0000"/>
                </a:solidFill>
              </a:rPr>
              <a:t>Grouping based on latest measurement, OR static predicates (area, id etc)</a:t>
            </a:r>
            <a:endParaRPr lang="en-US" sz="2400" dirty="0">
              <a:solidFill>
                <a:srgbClr val="FF0000"/>
              </a:solidFill>
            </a:endParaRPr>
          </a:p>
          <a:p>
            <a:pPr marL="342900" indent="-342900" algn="l" fontAlgn="t">
              <a:buFont typeface="Wingdings" pitchFamily="2" charset="2"/>
              <a:buChar char="q"/>
            </a:pPr>
            <a:endParaRPr lang="en-US" sz="2400" dirty="0" smtClean="0"/>
          </a:p>
          <a:p>
            <a:pPr marL="342900" indent="-342900" algn="l" fontAlgn="t">
              <a:buClr>
                <a:schemeClr val="bg1">
                  <a:lumMod val="50000"/>
                </a:schemeClr>
              </a:buClr>
              <a:buFont typeface="Wingdings" pitchFamily="2" charset="2"/>
              <a:buChar char="q"/>
            </a:pPr>
            <a:r>
              <a:rPr lang="en-US" sz="2400" dirty="0" smtClean="0"/>
              <a:t>Can </a:t>
            </a:r>
            <a:r>
              <a:rPr lang="en-US" sz="2400" dirty="0"/>
              <a:t>limit tests within each group using a CONSTRAIN TEST clause</a:t>
            </a:r>
          </a:p>
          <a:p>
            <a:pPr marL="800100" lvl="1" indent="-342900" algn="l" fontAlgn="t">
              <a:buClr>
                <a:srgbClr val="FF0000"/>
              </a:buClr>
              <a:buFont typeface="Arial" charset="0"/>
              <a:buChar char="–"/>
            </a:pPr>
            <a:r>
              <a:rPr lang="en-US" sz="2000" dirty="0" smtClean="0">
                <a:solidFill>
                  <a:srgbClr val="FF0000"/>
                </a:solidFill>
              </a:rPr>
              <a:t>Semantic information (i.e., location) could be useful here</a:t>
            </a:r>
          </a:p>
          <a:p>
            <a:pPr marL="800100" lvl="1" indent="-342900" algn="l" fontAlgn="t">
              <a:buClr>
                <a:srgbClr val="FF0000"/>
              </a:buClr>
              <a:buFont typeface="Arial" charset="0"/>
              <a:buChar char="–"/>
            </a:pPr>
            <a:r>
              <a:rPr lang="en-US" sz="2000" dirty="0" smtClean="0">
                <a:solidFill>
                  <a:srgbClr val="FF0000"/>
                </a:solidFill>
              </a:rPr>
              <a:t>I.e</a:t>
            </a:r>
            <a:r>
              <a:rPr lang="en-US" sz="2000" dirty="0">
                <a:solidFill>
                  <a:srgbClr val="FF0000"/>
                </a:solidFill>
              </a:rPr>
              <a:t>., only perform tests between sensors in the same </a:t>
            </a:r>
            <a:r>
              <a:rPr lang="en-US" sz="2000" dirty="0" smtClean="0">
                <a:solidFill>
                  <a:srgbClr val="FF0000"/>
                </a:solidFill>
              </a:rPr>
              <a:t>floor</a:t>
            </a:r>
          </a:p>
          <a:p>
            <a:pPr marL="342900" indent="-342900" algn="l" fontAlgn="t">
              <a:buClr>
                <a:schemeClr val="bg1">
                  <a:lumMod val="50000"/>
                </a:schemeClr>
              </a:buClr>
              <a:buFont typeface="Wingdings" pitchFamily="2" charset="2"/>
              <a:buChar char="q"/>
            </a:pPr>
            <a:r>
              <a:rPr lang="en-US" sz="2400" dirty="0" smtClean="0"/>
              <a:t>Collection Tree periodically reorganized</a:t>
            </a:r>
          </a:p>
          <a:p>
            <a:pPr marL="800100" lvl="1" indent="-342900" algn="l" fontAlgn="t">
              <a:buClr>
                <a:srgbClr val="FF0000"/>
              </a:buClr>
              <a:buFont typeface="Arial" charset="0"/>
              <a:buChar char="–"/>
            </a:pPr>
            <a:r>
              <a:rPr lang="en-US" sz="2000" dirty="0" smtClean="0">
                <a:solidFill>
                  <a:srgbClr val="FF0000"/>
                </a:solidFill>
              </a:rPr>
              <a:t>Move towards places you will find witnesses, outliers </a:t>
            </a:r>
          </a:p>
        </p:txBody>
      </p:sp>
      <p:sp>
        <p:nvSpPr>
          <p:cNvPr id="7"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51</a:t>
            </a:fld>
            <a:endParaRPr lang="el-G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2">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2">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2">
                                            <p:txEl>
                                              <p:pRg st="6" end="6"/>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2">
                                            <p:txEl>
                                              <p:pRg st="7" end="7"/>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2">
                                            <p:txEl>
                                              <p:pRg st="8" end="8"/>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2">
                                            <p:txEl>
                                              <p:pRg st="9" end="9"/>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12">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3" descr="expHumidity.jpg"/>
          <p:cNvPicPr>
            <a:picLocks noChangeAspect="1"/>
          </p:cNvPicPr>
          <p:nvPr/>
        </p:nvPicPr>
        <p:blipFill>
          <a:blip r:embed="rId2"/>
          <a:srcRect/>
          <a:stretch>
            <a:fillRect/>
          </a:stretch>
        </p:blipFill>
        <p:spPr bwMode="auto">
          <a:xfrm>
            <a:off x="785813" y="969963"/>
            <a:ext cx="7543800" cy="5829300"/>
          </a:xfrm>
          <a:prstGeom prst="rect">
            <a:avLst/>
          </a:prstGeom>
          <a:noFill/>
          <a:ln w="9525">
            <a:noFill/>
            <a:miter lim="800000"/>
            <a:headEnd/>
            <a:tailEnd/>
          </a:ln>
        </p:spPr>
      </p:pic>
      <p:sp>
        <p:nvSpPr>
          <p:cNvPr id="25603" name="Rectangle 2"/>
          <p:cNvSpPr>
            <a:spLocks noGrp="1" noChangeArrowheads="1"/>
          </p:cNvSpPr>
          <p:nvPr>
            <p:ph type="title"/>
          </p:nvPr>
        </p:nvSpPr>
        <p:spPr>
          <a:xfrm>
            <a:off x="571500" y="276225"/>
            <a:ext cx="7924800" cy="1295400"/>
          </a:xfrm>
        </p:spPr>
        <p:txBody>
          <a:bodyPr/>
          <a:lstStyle/>
          <a:p>
            <a:pPr eaLnBrk="1" hangingPunct="1"/>
            <a:r>
              <a:rPr lang="en-US" dirty="0" smtClean="0"/>
              <a:t>Just to See what Happens…</a:t>
            </a:r>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52</a:t>
            </a:fld>
            <a:endParaRPr lang="el-GR" dirty="0"/>
          </a:p>
        </p:txBody>
      </p:sp>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eaLnBrk="1" hangingPunct="1"/>
            <a:r>
              <a:rPr lang="en-US" sz="4000" dirty="0" smtClean="0"/>
              <a:t>Some More Notable Approaches</a:t>
            </a:r>
            <a:endParaRPr lang="el-GR" sz="4000" dirty="0" smtClean="0"/>
          </a:p>
        </p:txBody>
      </p:sp>
      <p:sp>
        <p:nvSpPr>
          <p:cNvPr id="7171" name="Rectangle 3"/>
          <p:cNvSpPr>
            <a:spLocks noGrp="1" noChangeArrowheads="1"/>
          </p:cNvSpPr>
          <p:nvPr>
            <p:ph type="body" idx="1"/>
          </p:nvPr>
        </p:nvSpPr>
        <p:spPr/>
        <p:txBody>
          <a:bodyPr/>
          <a:lstStyle/>
          <a:p>
            <a:pPr eaLnBrk="1" hangingPunct="1"/>
            <a:r>
              <a:rPr lang="en-US" sz="2400" dirty="0" smtClean="0"/>
              <a:t>Cluster-Based Communication</a:t>
            </a:r>
          </a:p>
          <a:p>
            <a:pPr lvl="1" eaLnBrk="1" hangingPunct="1"/>
            <a:r>
              <a:rPr lang="en-US" sz="2000" dirty="0" smtClean="0"/>
              <a:t>LEACH, </a:t>
            </a:r>
            <a:r>
              <a:rPr lang="en-US" sz="2000" dirty="0" err="1" smtClean="0"/>
              <a:t>Pegasis</a:t>
            </a:r>
            <a:r>
              <a:rPr lang="en-US" sz="2000" dirty="0" smtClean="0"/>
              <a:t>, HEED</a:t>
            </a:r>
          </a:p>
          <a:p>
            <a:pPr lvl="1" eaLnBrk="1" hangingPunct="1"/>
            <a:r>
              <a:rPr lang="en-US" sz="2000" dirty="0" smtClean="0"/>
              <a:t>Goal: Organize sensors into clusters</a:t>
            </a:r>
          </a:p>
          <a:p>
            <a:pPr lvl="1" eaLnBrk="1" hangingPunct="1"/>
            <a:r>
              <a:rPr lang="en-US" sz="2000" dirty="0" smtClean="0"/>
              <a:t>Intra-cluster and inter-cluster communication</a:t>
            </a:r>
          </a:p>
          <a:p>
            <a:pPr lvl="1" eaLnBrk="1" hangingPunct="1"/>
            <a:r>
              <a:rPr lang="en-US" sz="2000" dirty="0" smtClean="0"/>
              <a:t>Overhead for </a:t>
            </a:r>
            <a:r>
              <a:rPr lang="en-US" sz="2000" dirty="0" err="1" smtClean="0"/>
              <a:t>clusterheads</a:t>
            </a:r>
            <a:r>
              <a:rPr lang="en-US" sz="2000" dirty="0" smtClean="0"/>
              <a:t>, so probabilistic election and rotation</a:t>
            </a:r>
            <a:endParaRPr lang="en-US" sz="2400" dirty="0" smtClean="0"/>
          </a:p>
          <a:p>
            <a:pPr eaLnBrk="1" hangingPunct="1"/>
            <a:endParaRPr lang="en-US" sz="2400" dirty="0" smtClean="0"/>
          </a:p>
          <a:p>
            <a:pPr eaLnBrk="1" hangingPunct="1"/>
            <a:r>
              <a:rPr lang="en-US" sz="2400" dirty="0" smtClean="0"/>
              <a:t>Optimizing Scheduling</a:t>
            </a:r>
          </a:p>
          <a:p>
            <a:pPr lvl="1" eaLnBrk="1" hangingPunct="1"/>
            <a:r>
              <a:rPr lang="en-US" sz="2000" dirty="0" smtClean="0"/>
              <a:t>Nodes have different loads to transmit</a:t>
            </a:r>
          </a:p>
          <a:p>
            <a:pPr lvl="1" eaLnBrk="1" hangingPunct="1"/>
            <a:r>
              <a:rPr lang="en-US" sz="2000" dirty="0" smtClean="0"/>
              <a:t>Can determine minimal times to transmit/listen based on worst case estimates of time to transmit/link</a:t>
            </a:r>
          </a:p>
          <a:p>
            <a:pPr lvl="1" eaLnBrk="1" hangingPunct="1">
              <a:lnSpc>
                <a:spcPct val="90000"/>
              </a:lnSpc>
            </a:pPr>
            <a:r>
              <a:rPr lang="en-US" sz="2000" dirty="0" smtClean="0"/>
              <a:t>See: “</a:t>
            </a:r>
            <a:r>
              <a:rPr lang="en-US" sz="2000" dirty="0" smtClean="0">
                <a:sym typeface="Wingdings" pitchFamily="2" charset="2"/>
              </a:rPr>
              <a:t>Workload-aware Optimization of Query Routing Trees in Wireless Sensor Networks</a:t>
            </a:r>
            <a:r>
              <a:rPr lang="el-GR" sz="2000" dirty="0" smtClean="0">
                <a:sym typeface="Wingdings" pitchFamily="2" charset="2"/>
              </a:rPr>
              <a:t> (</a:t>
            </a:r>
            <a:r>
              <a:rPr lang="en-US" sz="2000" dirty="0" err="1" smtClean="0">
                <a:sym typeface="Wingdings" pitchFamily="2" charset="2"/>
              </a:rPr>
              <a:t>MicroPulse</a:t>
            </a:r>
            <a:r>
              <a:rPr lang="en-US" sz="2000" dirty="0" smtClean="0">
                <a:sym typeface="Wingdings" pitchFamily="2" charset="2"/>
              </a:rPr>
              <a:t>) by  P. </a:t>
            </a:r>
            <a:r>
              <a:rPr lang="en-US" sz="2000" dirty="0" err="1" smtClean="0">
                <a:sym typeface="Wingdings" pitchFamily="2" charset="2"/>
              </a:rPr>
              <a:t>Andreou</a:t>
            </a:r>
            <a:r>
              <a:rPr lang="en-US" sz="2000" dirty="0" smtClean="0">
                <a:sym typeface="Wingdings" pitchFamily="2" charset="2"/>
              </a:rPr>
              <a:t>, D. </a:t>
            </a:r>
            <a:r>
              <a:rPr lang="en-US" sz="2000" dirty="0" err="1" smtClean="0">
                <a:sym typeface="Wingdings" pitchFamily="2" charset="2"/>
              </a:rPr>
              <a:t>Zeinalipour-Yazti</a:t>
            </a:r>
            <a:r>
              <a:rPr lang="en-US" sz="2000" dirty="0" smtClean="0">
                <a:sym typeface="Wingdings" pitchFamily="2" charset="2"/>
              </a:rPr>
              <a:t>, P. </a:t>
            </a:r>
            <a:r>
              <a:rPr lang="en-US" sz="2000" dirty="0" err="1" smtClean="0">
                <a:sym typeface="Wingdings" pitchFamily="2" charset="2"/>
              </a:rPr>
              <a:t>Chrysanthis</a:t>
            </a:r>
            <a:r>
              <a:rPr lang="en-US" sz="2000" dirty="0" smtClean="0">
                <a:sym typeface="Wingdings" pitchFamily="2" charset="2"/>
              </a:rPr>
              <a:t>, G. Samaras</a:t>
            </a:r>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53</a:t>
            </a:fld>
            <a:endParaRPr lang="el-GR" dirty="0"/>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lIns="36000" rIns="36000"/>
          <a:lstStyle/>
          <a:p>
            <a:pPr eaLnBrk="1" hangingPunct="1"/>
            <a:r>
              <a:rPr lang="en-US" sz="4000" dirty="0" smtClean="0"/>
              <a:t>Some More Notable Approaches (2)</a:t>
            </a:r>
            <a:endParaRPr lang="el-GR" sz="4000" dirty="0" smtClean="0"/>
          </a:p>
        </p:txBody>
      </p:sp>
      <p:sp>
        <p:nvSpPr>
          <p:cNvPr id="7171" name="Rectangle 3"/>
          <p:cNvSpPr>
            <a:spLocks noGrp="1" noChangeArrowheads="1"/>
          </p:cNvSpPr>
          <p:nvPr>
            <p:ph type="body" idx="1"/>
          </p:nvPr>
        </p:nvSpPr>
        <p:spPr/>
        <p:txBody>
          <a:bodyPr/>
          <a:lstStyle/>
          <a:p>
            <a:pPr eaLnBrk="1" hangingPunct="1"/>
            <a:r>
              <a:rPr lang="en-US" sz="2400" dirty="0" smtClean="0"/>
              <a:t>Sensor Localization</a:t>
            </a:r>
          </a:p>
          <a:p>
            <a:pPr lvl="1" eaLnBrk="1" hangingPunct="1"/>
            <a:r>
              <a:rPr lang="en-US" sz="2000" dirty="0" smtClean="0"/>
              <a:t>Few sensor nodes are actually GPS-enabled</a:t>
            </a:r>
          </a:p>
          <a:p>
            <a:pPr lvl="2" eaLnBrk="1" hangingPunct="1"/>
            <a:r>
              <a:rPr lang="en-US" sz="1800" dirty="0" smtClean="0"/>
              <a:t>Catalog for Crossbow gives only 1 such data acquisition board (MTS420)</a:t>
            </a:r>
          </a:p>
          <a:p>
            <a:pPr lvl="1" eaLnBrk="1" hangingPunct="1"/>
            <a:r>
              <a:rPr lang="en-US" sz="2000" dirty="0" smtClean="0"/>
              <a:t>Several algorithms for sensor localization</a:t>
            </a:r>
          </a:p>
          <a:p>
            <a:pPr lvl="2" eaLnBrk="1" hangingPunct="1"/>
            <a:r>
              <a:rPr lang="en-US" sz="1800" dirty="0" smtClean="0"/>
              <a:t>Option 1: Sensors are not localized, but there exist landmarks with GPS knowledge of themselves</a:t>
            </a:r>
          </a:p>
          <a:p>
            <a:pPr lvl="2" eaLnBrk="1" hangingPunct="1"/>
            <a:r>
              <a:rPr lang="en-US" sz="1800" dirty="0" smtClean="0"/>
              <a:t>Option 2: Mobile sensors can localize even without any infrastructure, if (1) the sensors are free to move, (b) they have a common reference point (i.e., direction of North)</a:t>
            </a:r>
          </a:p>
          <a:p>
            <a:pPr lvl="3"/>
            <a:r>
              <a:rPr lang="en-US" sz="1600" dirty="0" err="1" smtClean="0"/>
              <a:t>GPSFree</a:t>
            </a:r>
            <a:r>
              <a:rPr lang="en-US" sz="1600" dirty="0" smtClean="0"/>
              <a:t> Node Localization in Mobile Wireless Sensor Networks, by </a:t>
            </a:r>
            <a:r>
              <a:rPr lang="en-US" sz="1600" dirty="0" err="1" smtClean="0"/>
              <a:t>Huseyin</a:t>
            </a:r>
            <a:r>
              <a:rPr lang="en-US" sz="1600" dirty="0" smtClean="0"/>
              <a:t> </a:t>
            </a:r>
            <a:r>
              <a:rPr lang="en-US" sz="1600" dirty="0" err="1" smtClean="0"/>
              <a:t>Akcan</a:t>
            </a:r>
            <a:r>
              <a:rPr lang="en-US" sz="1600" dirty="0" smtClean="0"/>
              <a:t>, </a:t>
            </a:r>
            <a:r>
              <a:rPr lang="en-US" sz="1600" dirty="0" err="1" smtClean="0"/>
              <a:t>Vassil</a:t>
            </a:r>
            <a:r>
              <a:rPr lang="en-US" sz="1600" dirty="0" smtClean="0"/>
              <a:t> </a:t>
            </a:r>
            <a:r>
              <a:rPr lang="en-US" sz="1600" dirty="0" err="1" smtClean="0"/>
              <a:t>Kriakov</a:t>
            </a:r>
            <a:r>
              <a:rPr lang="en-US" sz="1600" dirty="0" smtClean="0"/>
              <a:t>, </a:t>
            </a:r>
            <a:r>
              <a:rPr lang="en-US" sz="1600" dirty="0" err="1" smtClean="0"/>
              <a:t>Herve</a:t>
            </a:r>
            <a:r>
              <a:rPr lang="en-US" sz="1600" dirty="0" smtClean="0"/>
              <a:t> </a:t>
            </a:r>
            <a:r>
              <a:rPr lang="en-US" sz="1600" dirty="0" err="1" smtClean="0"/>
              <a:t>Bronnimann</a:t>
            </a:r>
            <a:r>
              <a:rPr lang="en-US" sz="1600" dirty="0" smtClean="0"/>
              <a:t>, Alex Delis</a:t>
            </a:r>
          </a:p>
          <a:p>
            <a:r>
              <a:rPr lang="en-US" sz="2400" dirty="0" smtClean="0"/>
              <a:t>Duplicate-Insensitive sketches for aggregate queries</a:t>
            </a:r>
          </a:p>
          <a:p>
            <a:pPr lvl="1"/>
            <a:r>
              <a:rPr lang="en-US" sz="2000" dirty="0" smtClean="0"/>
              <a:t>Minimizes impact of data loss</a:t>
            </a:r>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54</a:t>
            </a:fld>
            <a:endParaRPr lang="el-GR" dirty="0"/>
          </a:p>
        </p:txBody>
      </p:sp>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eaLnBrk="1" hangingPunct="1"/>
            <a:r>
              <a:rPr lang="en-US" sz="4000" dirty="0" smtClean="0"/>
              <a:t>Conclusions</a:t>
            </a:r>
            <a:endParaRPr lang="el-GR" sz="4000" dirty="0" smtClean="0"/>
          </a:p>
        </p:txBody>
      </p:sp>
      <p:sp>
        <p:nvSpPr>
          <p:cNvPr id="7171" name="Rectangle 3"/>
          <p:cNvSpPr>
            <a:spLocks noGrp="1" noChangeArrowheads="1"/>
          </p:cNvSpPr>
          <p:nvPr>
            <p:ph type="body" idx="1"/>
          </p:nvPr>
        </p:nvSpPr>
        <p:spPr/>
        <p:txBody>
          <a:bodyPr/>
          <a:lstStyle/>
          <a:p>
            <a:pPr eaLnBrk="1" hangingPunct="1"/>
            <a:r>
              <a:rPr lang="en-US" sz="2400" dirty="0" smtClean="0"/>
              <a:t>Presented several query processing techniques</a:t>
            </a:r>
          </a:p>
          <a:p>
            <a:pPr lvl="1" eaLnBrk="1" hangingPunct="1"/>
            <a:r>
              <a:rPr lang="en-US" sz="2000" dirty="0" smtClean="0"/>
              <a:t>All aim to process data in-network</a:t>
            </a:r>
          </a:p>
          <a:p>
            <a:pPr lvl="2" eaLnBrk="1" hangingPunct="1"/>
            <a:r>
              <a:rPr lang="en-US" sz="1800" dirty="0" smtClean="0"/>
              <a:t>Crucial for network lifetime</a:t>
            </a:r>
          </a:p>
          <a:p>
            <a:pPr lvl="1" eaLnBrk="1" hangingPunct="1"/>
            <a:r>
              <a:rPr lang="en-US" sz="2000" dirty="0" smtClean="0"/>
              <a:t>Techniques for extraction of historical measurements, or online querying (point, range, aggregate, group-by)</a:t>
            </a:r>
          </a:p>
          <a:p>
            <a:pPr lvl="1" eaLnBrk="1" hangingPunct="1"/>
            <a:r>
              <a:rPr lang="en-US" sz="2000" dirty="0" smtClean="0"/>
              <a:t>All data reduction techniques presented are easily tunable</a:t>
            </a:r>
          </a:p>
          <a:p>
            <a:pPr lvl="2" eaLnBrk="1" hangingPunct="1"/>
            <a:r>
              <a:rPr lang="en-US" sz="1800" dirty="0" smtClean="0"/>
              <a:t>Given desired error/accuracy, minimize bandwidth consumption; or</a:t>
            </a:r>
          </a:p>
          <a:p>
            <a:pPr lvl="2" eaLnBrk="1" hangingPunct="1"/>
            <a:r>
              <a:rPr lang="en-US" sz="1800" dirty="0" smtClean="0"/>
              <a:t>Given bandwidth consumption, minimize error of produced results</a:t>
            </a:r>
          </a:p>
          <a:p>
            <a:pPr lvl="2" eaLnBrk="1" hangingPunct="1"/>
            <a:r>
              <a:rPr lang="en-US" sz="1800" dirty="0" smtClean="0"/>
              <a:t>Both useful to satisfy different user requirements</a:t>
            </a:r>
          </a:p>
          <a:p>
            <a:pPr lvl="1" eaLnBrk="1" hangingPunct="1"/>
            <a:r>
              <a:rPr lang="en-US" sz="2200" dirty="0" smtClean="0"/>
              <a:t>Important to properly schedule nodes</a:t>
            </a:r>
          </a:p>
          <a:p>
            <a:pPr lvl="2" eaLnBrk="1" hangingPunct="1"/>
            <a:r>
              <a:rPr lang="en-US" sz="1800" dirty="0" smtClean="0"/>
              <a:t>Increases available time to sleep, decreases the energy drain</a:t>
            </a:r>
          </a:p>
          <a:p>
            <a:pPr lvl="2" eaLnBrk="1" hangingPunct="1"/>
            <a:r>
              <a:rPr lang="en-US" sz="1800" dirty="0" smtClean="0"/>
              <a:t>If possible, avoid creating different schedule per each query</a:t>
            </a:r>
          </a:p>
          <a:p>
            <a:pPr lvl="3" eaLnBrk="1" hangingPunct="1"/>
            <a:r>
              <a:rPr lang="en-US" sz="1600" dirty="0" smtClean="0"/>
              <a:t>Too many conflicts, sensor continuously working…</a:t>
            </a:r>
          </a:p>
          <a:p>
            <a:pPr lvl="1" eaLnBrk="1" hangingPunct="1">
              <a:lnSpc>
                <a:spcPct val="90000"/>
              </a:lnSpc>
            </a:pPr>
            <a:endParaRPr lang="en-US" sz="2000" dirty="0" smtClean="0"/>
          </a:p>
        </p:txBody>
      </p:sp>
      <p:sp>
        <p:nvSpPr>
          <p:cNvPr id="5" name="Rectangle 6"/>
          <p:cNvSpPr>
            <a:spLocks noGrp="1" noChangeArrowheads="1"/>
          </p:cNvSpPr>
          <p:nvPr>
            <p:ph type="sldNum" sz="quarter" idx="12"/>
          </p:nvPr>
        </p:nvSpPr>
        <p:spPr>
          <a:xfrm>
            <a:off x="6553200" y="6337530"/>
            <a:ext cx="2133600" cy="476250"/>
          </a:xfrm>
          <a:ln/>
        </p:spPr>
        <p:txBody>
          <a:bodyPr/>
          <a:lstStyle>
            <a:lvl1pPr>
              <a:defRPr/>
            </a:lvl1pPr>
          </a:lstStyle>
          <a:p>
            <a:pPr>
              <a:defRPr/>
            </a:pPr>
            <a:fld id="{859730B5-CD79-41B2-A4DC-BFF1EA99A8E0}" type="slidenum">
              <a:rPr lang="el-GR"/>
              <a:pPr>
                <a:defRPr/>
              </a:pPr>
              <a:t>55</a:t>
            </a:fld>
            <a:endParaRPr lang="el-GR" dirty="0"/>
          </a:p>
        </p:txBody>
      </p:sp>
    </p:spTree>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0.2|0.6|0.4|0.5|0.2|0.3"/>
</p:tagLst>
</file>

<file path=ppt/tags/tag2.xml><?xml version="1.0" encoding="utf-8"?>
<p:tagLst xmlns:a="http://schemas.openxmlformats.org/drawingml/2006/main" xmlns:r="http://schemas.openxmlformats.org/officeDocument/2006/relationships" xmlns:p="http://schemas.openxmlformats.org/presentationml/2006/main">
  <p:tag name="TIMING" val="|0.8|0.8"/>
</p:tagLst>
</file>

<file path=ppt/tags/tag3.xml><?xml version="1.0" encoding="utf-8"?>
<p:tagLst xmlns:a="http://schemas.openxmlformats.org/drawingml/2006/main" xmlns:r="http://schemas.openxmlformats.org/officeDocument/2006/relationships" xmlns:p="http://schemas.openxmlformats.org/presentationml/2006/main">
  <p:tag name="TIMING" val="|32.8"/>
</p:tagLst>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15875" cap="flat" cmpd="sng" algn="ctr">
          <a:solidFill>
            <a:srgbClr val="FF0000"/>
          </a:solidFill>
          <a:prstDash val="solid"/>
          <a:round/>
          <a:headEnd type="none" w="med" len="med"/>
          <a:tailEnd type="none" w="med" len="med"/>
        </a:ln>
        <a:effectLst/>
      </a:spPr>
      <a:bodyPr vert="horz" wrap="none" lIns="91440" tIns="45720" rIns="91440" bIns="45720" numCol="1" anchor="ctr"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l-GR" sz="18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noFill/>
        <a:ln w="15875" cap="flat" cmpd="sng" algn="ctr">
          <a:solidFill>
            <a:srgbClr val="FF0000"/>
          </a:solidFill>
          <a:prstDash val="solid"/>
          <a:round/>
          <a:headEnd type="none" w="med" len="med"/>
          <a:tailEnd type="none" w="med" len="med"/>
        </a:ln>
        <a:effectLst/>
      </a:spPr>
      <a:bodyPr vert="horz" wrap="none" lIns="91440" tIns="45720" rIns="91440" bIns="45720" numCol="1" anchor="ctr"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l-GR" sz="1800" b="0" i="0" u="none" strike="noStrike" cap="none" normalizeH="0" baseline="0" smtClean="0">
            <a:ln>
              <a:noFill/>
            </a:ln>
            <a:solidFill>
              <a:schemeClr val="tx1"/>
            </a:solidFill>
            <a:effectLst/>
            <a:latin typeface="Arial" charset="0"/>
          </a:defRPr>
        </a:defPPr>
      </a:lst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5550</TotalTime>
  <Words>3541</Words>
  <Application>Microsoft Office PowerPoint</Application>
  <PresentationFormat>On-screen Show (4:3)</PresentationFormat>
  <Paragraphs>694</Paragraphs>
  <Slides>55</Slides>
  <Notes>3</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55</vt:i4>
      </vt:variant>
    </vt:vector>
  </HeadingPairs>
  <TitlesOfParts>
    <vt:vector size="57" baseType="lpstr">
      <vt:lpstr>Default Design</vt:lpstr>
      <vt:lpstr>Equation</vt:lpstr>
      <vt:lpstr>Query Processing for the  Semantic Sensor Web   Antonios Deligiannakis Technical University of Crete</vt:lpstr>
      <vt:lpstr>Vision for Semantic Sensor Networks</vt:lpstr>
      <vt:lpstr>Of Course, Nothing Comes Easy…</vt:lpstr>
      <vt:lpstr>Large Scale Querying</vt:lpstr>
      <vt:lpstr>Data Collection – Potential Queries</vt:lpstr>
      <vt:lpstr>One-shot vs Continuous Queries</vt:lpstr>
      <vt:lpstr>Data Collection – Types of Queries</vt:lpstr>
      <vt:lpstr>Data Collection – Types of Queries</vt:lpstr>
      <vt:lpstr>Outline</vt:lpstr>
      <vt:lpstr>Parts of a Sensor</vt:lpstr>
      <vt:lpstr>Sensor Parts - Example</vt:lpstr>
      <vt:lpstr>Energy Constraints</vt:lpstr>
      <vt:lpstr>Sources of Energy Drain</vt:lpstr>
      <vt:lpstr>Assumptions and Goals in Subsequent Algorithms</vt:lpstr>
      <vt:lpstr>Outline</vt:lpstr>
      <vt:lpstr>1a. Data Collection: TAG</vt:lpstr>
      <vt:lpstr>TAG Operation</vt:lpstr>
      <vt:lpstr>TAG Query Language</vt:lpstr>
      <vt:lpstr>TAG Contributions</vt:lpstr>
      <vt:lpstr>1b. Data Collection: WaveScheduling</vt:lpstr>
      <vt:lpstr>Main Idea: WaveScheduling</vt:lpstr>
      <vt:lpstr>WaveScheduling Paths</vt:lpstr>
      <vt:lpstr>WaveScheduling Contributions</vt:lpstr>
      <vt:lpstr>Outline</vt:lpstr>
      <vt:lpstr>2a. Compressing Historical Measurements</vt:lpstr>
      <vt:lpstr>2a. Compressing Historical Measurements</vt:lpstr>
      <vt:lpstr>Examples of Correlated Signals</vt:lpstr>
      <vt:lpstr>Main Idea</vt:lpstr>
      <vt:lpstr>What is Transmitted</vt:lpstr>
      <vt:lpstr>Cooperative Compression</vt:lpstr>
      <vt:lpstr>Algorithm Benefits</vt:lpstr>
      <vt:lpstr>2b. Model-Driven Data Acquisition</vt:lpstr>
      <vt:lpstr>Method Sketch  (slide from the authors’ presentation)</vt:lpstr>
      <vt:lpstr>Algorithm Characteristics</vt:lpstr>
      <vt:lpstr>2c. Snapshot Queries</vt:lpstr>
      <vt:lpstr>Snapshot Queries</vt:lpstr>
      <vt:lpstr>Example of Network Snapshot</vt:lpstr>
      <vt:lpstr>Testing for Representatives </vt:lpstr>
      <vt:lpstr>Approximate Aggregate Queries</vt:lpstr>
      <vt:lpstr>Error Filters</vt:lpstr>
      <vt:lpstr>Example of Error Filters</vt:lpstr>
      <vt:lpstr>Why not Uniform Allocation of Error?</vt:lpstr>
      <vt:lpstr>Sketch Of Technique</vt:lpstr>
      <vt:lpstr>Sketch of Technique (2)</vt:lpstr>
      <vt:lpstr>Outline</vt:lpstr>
      <vt:lpstr>The Need for Outlier Detection</vt:lpstr>
      <vt:lpstr>What do we Need?</vt:lpstr>
      <vt:lpstr>What to Consider as an Outlier?</vt:lpstr>
      <vt:lpstr>Motivational Example</vt:lpstr>
      <vt:lpstr>Sketch of Framework</vt:lpstr>
      <vt:lpstr>Framework Features</vt:lpstr>
      <vt:lpstr>Just to See what Happens…</vt:lpstr>
      <vt:lpstr>Some More Notable Approaches</vt:lpstr>
      <vt:lpstr>Some More Notable Approaches (2)</vt:lpstr>
      <vt:lpstr>Conclusions</vt:lpstr>
    </vt:vector>
  </TitlesOfParts>
  <Company>FORTH</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Ταξινόμηση</dc:title>
  <dc:creator>ICS</dc:creator>
  <cp:lastModifiedBy>adeli</cp:lastModifiedBy>
  <cp:revision>208</cp:revision>
  <dcterms:created xsi:type="dcterms:W3CDTF">2007-02-09T10:17:43Z</dcterms:created>
  <dcterms:modified xsi:type="dcterms:W3CDTF">2009-06-07T13:44:27Z</dcterms:modified>
</cp:coreProperties>
</file>